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8" r:id="rId1"/>
  </p:sldMasterIdLst>
  <p:notesMasterIdLst>
    <p:notesMasterId r:id="rId30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</p:sldIdLst>
  <p:sldSz cx="9144000" cy="6858000" type="screen4x3"/>
  <p:notesSz cx="6858000" cy="9144000"/>
  <p:defaultTextStyle>
    <a:lvl1pPr marL="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4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  <a:extLst/>
          </a:lstStyle>
          <a:p>
            <a:fld id="{C238408C-6839-46EE-8131-EDA75C487F2E}" type="datetimeFigureOut">
              <a:rPr/>
              <a:pPr/>
              <a:t>30/6/2006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  <a:extLst/>
          </a:lstStyle>
          <a:p>
            <a:fld id="{87D77045-401A-4D5E-BFE3-54C21A8A6634}" type="slidenum">
              <a:rPr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3816DF-213E-421B-92D3-C068DBB023D6}" type="datetimeFigureOut">
              <a:rPr kumimoji="0" lang="es-ES" smtClean="0">
                <a:solidFill>
                  <a:schemeClr val="tx2"/>
                </a:solidFill>
              </a:rPr>
              <a:pPr/>
              <a:t>05/10/2010</a:t>
            </a:fld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fld id="{72AC53DF-4216-466D-99A7-94400E6C2A25}" type="slidenum">
              <a:rPr kumimoji="0" lang="es-ES" sz="1200" smtClean="0">
                <a:solidFill>
                  <a:schemeClr val="tx2"/>
                </a:solidFill>
              </a:rPr>
              <a:pPr algn="l"/>
              <a:t>‹Nº›</a:t>
            </a:fld>
            <a:endParaRPr kumimoji="0" lang="es-ES" sz="120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es-ES" smtClean="0">
                <a:solidFill>
                  <a:schemeClr val="tx2"/>
                </a:solidFill>
              </a:rPr>
              <a:pPr/>
              <a:t>05/10/2010</a:t>
            </a:fld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es-ES" sz="1200" smtClean="0">
                <a:solidFill>
                  <a:schemeClr val="tx2"/>
                </a:solidFill>
              </a:rPr>
              <a:pPr algn="l"/>
              <a:t>‹Nº›</a:t>
            </a:fld>
            <a:endParaRPr kumimoji="0" lang="es-E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FigureOut">
              <a:rPr kumimoji="0" lang="es-ES" smtClean="0">
                <a:solidFill>
                  <a:schemeClr val="tx2"/>
                </a:solidFill>
              </a:rPr>
              <a:pPr/>
              <a:t>05/10/2010</a:t>
            </a:fld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 algn="r"/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algn="l"/>
            <a:fld id="{72AC53DF-4216-466D-99A7-94400E6C2A25}" type="slidenum">
              <a:rPr kumimoji="0" lang="es-ES" sz="1200" smtClean="0">
                <a:solidFill>
                  <a:schemeClr val="tx2"/>
                </a:solidFill>
              </a:rPr>
              <a:pPr algn="l"/>
              <a:t>‹Nº›</a:t>
            </a:fld>
            <a:endParaRPr kumimoji="0" lang="es-ES" sz="120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FigureOut">
              <a:rPr lang="es-ES" smtClean="0"/>
              <a:pPr/>
              <a:t>05/10/2010</a:t>
            </a:fld>
            <a:endParaRPr kumimoji="0"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s-ES" smtClean="0"/>
              <a:pPr/>
              <a:t>‹Nº›</a:t>
            </a:fld>
            <a:endParaRPr kumimoji="0"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FigureOut">
              <a:rPr lang="es-ES" smtClean="0"/>
              <a:pPr/>
              <a:t>05/10/2010</a:t>
            </a:fld>
            <a:endParaRPr kumimoji="0"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s-ES" smtClean="0"/>
              <a:pPr/>
              <a:t>‹Nº›</a:t>
            </a:fld>
            <a:endParaRPr kumimoji="0"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FigureOut">
              <a:rPr lang="es-ES" smtClean="0"/>
              <a:pPr/>
              <a:t>05/10/2010</a:t>
            </a:fld>
            <a:endParaRPr kumimoji="0"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D93096-5B34-4342-9326-69289CEAE4C2}" type="slidenum">
              <a:rPr lang="es-ES" smtClean="0"/>
              <a:pPr/>
              <a:t>‹Nº›</a:t>
            </a:fld>
            <a:endParaRPr kumimoji="0"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3816DF-213E-421B-92D3-C068DBB023D6}" type="datetimeFigureOut">
              <a:rPr kumimoji="0" lang="es-ES" smtClean="0">
                <a:solidFill>
                  <a:schemeClr val="tx2"/>
                </a:solidFill>
              </a:rPr>
              <a:pPr/>
              <a:t>05/10/2010</a:t>
            </a:fld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l"/>
            <a:fld id="{72AC53DF-4216-466D-99A7-94400E6C2A25}" type="slidenum">
              <a:rPr kumimoji="0" lang="es-ES" sz="1200" smtClean="0">
                <a:solidFill>
                  <a:schemeClr val="tx2"/>
                </a:solidFill>
              </a:rPr>
              <a:pPr algn="l"/>
              <a:t>‹Nº›</a:t>
            </a:fld>
            <a:endParaRPr kumimoji="0" lang="es-ES" sz="1200">
              <a:solidFill>
                <a:schemeClr val="tx2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algn="r"/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FigureOut">
              <a:rPr lang="es-ES" smtClean="0"/>
              <a:pPr/>
              <a:t>05/10/2010</a:t>
            </a:fld>
            <a:endParaRPr kumimoji="0"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s-ES" smtClean="0"/>
              <a:pPr/>
              <a:t>‹Nº›</a:t>
            </a:fld>
            <a:endParaRPr kumimoji="0"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FigureOut">
              <a:rPr lang="es-ES" smtClean="0"/>
              <a:pPr/>
              <a:t>05/10/2010</a:t>
            </a:fld>
            <a:endParaRPr kumimoji="0"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s-ES" smtClean="0"/>
              <a:pPr/>
              <a:t>‹Nº›</a:t>
            </a:fld>
            <a:endParaRPr kumimoji="0"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es-ES" smtClean="0">
                <a:solidFill>
                  <a:schemeClr val="tx2"/>
                </a:solidFill>
              </a:rPr>
              <a:pPr/>
              <a:t>05/10/2010</a:t>
            </a:fld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fld id="{72AC53DF-4216-466D-99A7-94400E6C2A25}" type="slidenum">
              <a:rPr kumimoji="0" lang="es-ES" sz="1200" smtClean="0">
                <a:solidFill>
                  <a:schemeClr val="tx2"/>
                </a:solidFill>
              </a:rPr>
              <a:pPr algn="l"/>
              <a:t>‹Nº›</a:t>
            </a:fld>
            <a:endParaRPr kumimoji="0" lang="es-ES" sz="1200">
              <a:solidFill>
                <a:schemeClr val="tx2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FigureOut">
              <a:rPr lang="es-ES" smtClean="0"/>
              <a:pPr/>
              <a:t>05/10/2010</a:t>
            </a:fld>
            <a:endParaRPr kumimoji="0"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D93096-5B34-4342-9326-69289CEAE4C2}" type="slidenum">
              <a:rPr lang="es-ES" smtClean="0"/>
              <a:pPr/>
              <a:t>‹Nº›</a:t>
            </a:fld>
            <a:endParaRPr kumimoji="0"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FigureOut">
              <a:rPr kumimoji="0" lang="es-ES" smtClean="0">
                <a:solidFill>
                  <a:schemeClr val="tx2"/>
                </a:solidFill>
              </a:rPr>
              <a:pPr/>
              <a:t>05/10/2010</a:t>
            </a:fld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/>
            <a:endParaRPr kumimoji="0" lang="es-ES" sz="110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l"/>
            <a:fld id="{72AC53DF-4216-466D-99A7-94400E6C2A25}" type="slidenum">
              <a:rPr kumimoji="0" lang="es-ES" sz="1200" smtClean="0">
                <a:solidFill>
                  <a:schemeClr val="tx2"/>
                </a:solidFill>
              </a:rPr>
              <a:pPr algn="l"/>
              <a:t>‹Nº›</a:t>
            </a:fld>
            <a:endParaRPr kumimoji="0" lang="es-E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Documento_de_Microsoft_Office_Word_97-20032.doc"/><Relationship Id="rId4" Type="http://schemas.openxmlformats.org/officeDocument/2006/relationships/oleObject" Target="../embeddings/Documento_de_Microsoft_Office_Word_97-20031.doc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5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r>
              <a:rPr lang="es-ES" dirty="0" smtClean="0"/>
              <a:t>ÁMBITO CIENTÍFICO TECNOLÓGICO</a:t>
            </a:r>
            <a:endParaRPr lang="es-ES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dirty="0" smtClean="0">
                <a:solidFill>
                  <a:schemeClr val="bg1"/>
                </a:solidFill>
                <a:latin typeface="Broadway" pitchFamily="82" charset="0"/>
              </a:rPr>
              <a:t>NÚMEROS  REALES</a:t>
            </a:r>
            <a:r>
              <a:rPr lang="es-ES" dirty="0" smtClean="0">
                <a:solidFill>
                  <a:schemeClr val="accent1"/>
                </a:solidFill>
              </a:rPr>
              <a:t>7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NOTACIÓN CIENTÍFICA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OPERACIONES EN NOTACIÓN CIENTÍFICA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04800" y="2209800"/>
            <a:ext cx="8610600" cy="1785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-177800" algn="just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Sumas </a:t>
            </a:r>
            <a:r>
              <a:rPr lang="es-ES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y restas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: Todos los sumandos deben tener la misma potencia de 10 para poder sacarla factor común (si aumenta uno, disminuye el otro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177800" indent="-177800" algn="just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Productos y cocientes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: Se multiplican (dividen) los números, por un lado y las potencias de 10 por otro, teniendo en cuenta las reglas de las potencias:</a:t>
            </a: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81000" y="4724400"/>
            <a:ext cx="851148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95250" indent="-95250" algn="just">
              <a:spcBef>
                <a:spcPct val="50000"/>
              </a:spcBef>
              <a:buFontTx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Potencias: </a:t>
            </a:r>
            <a:r>
              <a:rPr lang="es-ES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 eleva por un lado el número y por otro la potencia de 10, teniendo en cuenta las reglas de las potencias:</a:t>
            </a:r>
          </a:p>
        </p:txBody>
      </p:sp>
      <p:graphicFrame>
        <p:nvGraphicFramePr>
          <p:cNvPr id="11" name="Object 15"/>
          <p:cNvGraphicFramePr>
            <a:graphicFrameLocks noChangeAspect="1"/>
          </p:cNvGraphicFramePr>
          <p:nvPr/>
        </p:nvGraphicFramePr>
        <p:xfrm>
          <a:off x="1600200" y="4140200"/>
          <a:ext cx="2286000" cy="433388"/>
        </p:xfrm>
        <a:graphic>
          <a:graphicData uri="http://schemas.openxmlformats.org/presentationml/2006/ole">
            <p:oleObj spid="_x0000_s7171" name="Ecuación" r:id="rId3" imgW="1473120" imgH="279360" progId="Equation.3">
              <p:embed/>
            </p:oleObj>
          </a:graphicData>
        </a:graphic>
      </p:graphicFrame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4508500" y="4140200"/>
          <a:ext cx="2578100" cy="465138"/>
        </p:xfrm>
        <a:graphic>
          <a:graphicData uri="http://schemas.openxmlformats.org/presentationml/2006/ole">
            <p:oleObj spid="_x0000_s7172" name="Ecuación" r:id="rId4" imgW="1549080" imgH="279360" progId="Equation.3">
              <p:embed/>
            </p:oleObj>
          </a:graphicData>
        </a:graphic>
      </p:graphicFrame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3365500" y="5575300"/>
          <a:ext cx="1816100" cy="520700"/>
        </p:xfrm>
        <a:graphic>
          <a:graphicData uri="http://schemas.openxmlformats.org/presentationml/2006/ole">
            <p:oleObj spid="_x0000_s7173" name="Ecuación" r:id="rId5" imgW="128268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NOTACIÓN CIENTÍFICA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OPERACIONES CON CALCULADORA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1371600" y="2362200"/>
          <a:ext cx="3162300" cy="3889375"/>
        </p:xfrm>
        <a:graphic>
          <a:graphicData uri="http://schemas.openxmlformats.org/presentationml/2006/ole">
            <p:oleObj spid="_x0000_s8197" name="Imagen de mapa de bits" r:id="rId3" imgW="6753608" imgH="9611511" progId="PBrush">
              <p:embed/>
            </p:oleObj>
          </a:graphicData>
        </a:graphic>
      </p:graphicFrame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294063" y="3006725"/>
            <a:ext cx="4657725" cy="2093913"/>
            <a:chOff x="1980" y="1332"/>
            <a:chExt cx="4098" cy="1789"/>
          </a:xfrm>
        </p:grpSpPr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980" y="1332"/>
              <a:ext cx="2640" cy="15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6"/>
                </a:cxn>
                <a:cxn ang="0">
                  <a:pos x="2640" y="1596"/>
                </a:cxn>
              </a:cxnLst>
              <a:rect l="0" t="0" r="r" b="b"/>
              <a:pathLst>
                <a:path w="2640" h="1596">
                  <a:moveTo>
                    <a:pt x="0" y="0"/>
                  </a:moveTo>
                  <a:lnTo>
                    <a:pt x="0" y="636"/>
                  </a:lnTo>
                  <a:lnTo>
                    <a:pt x="2640" y="1596"/>
                  </a:lnTo>
                </a:path>
              </a:pathLst>
            </a:custGeom>
            <a:noFill/>
            <a:ln w="85725" cap="flat" cmpd="sng">
              <a:solidFill>
                <a:srgbClr val="FF00FF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696" y="2782"/>
              <a:ext cx="1382" cy="339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sz="2000" dirty="0"/>
                <a:t>Parte decimal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579813" y="2971800"/>
            <a:ext cx="4995955" cy="3489621"/>
            <a:chOff x="2232" y="1272"/>
            <a:chExt cx="6097" cy="3064"/>
          </a:xfrm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232" y="1272"/>
              <a:ext cx="2304" cy="2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76"/>
                </a:cxn>
                <a:cxn ang="0">
                  <a:pos x="2304" y="2268"/>
                </a:cxn>
              </a:cxnLst>
              <a:rect l="0" t="0" r="r" b="b"/>
              <a:pathLst>
                <a:path w="2304" h="2268">
                  <a:moveTo>
                    <a:pt x="0" y="0"/>
                  </a:moveTo>
                  <a:lnTo>
                    <a:pt x="0" y="1176"/>
                  </a:lnTo>
                  <a:lnTo>
                    <a:pt x="2304" y="2268"/>
                  </a:lnTo>
                </a:path>
              </a:pathLst>
            </a:custGeom>
            <a:noFill/>
            <a:ln w="98425" cap="flat" cmpd="sng">
              <a:solidFill>
                <a:srgbClr val="800080"/>
              </a:solidFill>
              <a:prstDash val="solid"/>
              <a:round/>
              <a:headEnd type="stealth" w="lg" len="lg"/>
              <a:tailEnd type="stealth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4058" y="3444"/>
              <a:ext cx="4271" cy="892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 sz="2000" dirty="0" smtClean="0"/>
                <a:t>Pulsar la tecla </a:t>
              </a:r>
              <a:r>
                <a:rPr lang="es-ES_tradnl" sz="2000" b="1" dirty="0" smtClean="0"/>
                <a:t>“EXP”. </a:t>
              </a:r>
            </a:p>
            <a:p>
              <a:pPr eaLnBrk="0" hangingPunct="0"/>
              <a:r>
                <a:rPr lang="es-ES_tradnl" sz="2000" dirty="0" smtClean="0"/>
                <a:t>(Exponente </a:t>
              </a:r>
              <a:r>
                <a:rPr lang="es-ES_tradnl" sz="2000" dirty="0"/>
                <a:t>de </a:t>
              </a:r>
            </a:p>
            <a:p>
              <a:pPr eaLnBrk="0" hangingPunct="0"/>
              <a:r>
                <a:rPr lang="es-ES_tradnl" sz="2000" dirty="0"/>
                <a:t>base </a:t>
              </a:r>
              <a:r>
                <a:rPr lang="es-ES_tradnl" sz="2000" dirty="0" smtClean="0"/>
                <a:t>10) y escribir el exponente</a:t>
              </a:r>
              <a:endParaRPr lang="es-ES_tradnl" sz="2000" dirty="0"/>
            </a:p>
          </p:txBody>
        </p:sp>
      </p:grp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038475" y="3051175"/>
            <a:ext cx="3482975" cy="1301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420"/>
              </a:cxn>
              <a:cxn ang="0">
                <a:pos x="2940" y="960"/>
              </a:cxn>
            </a:cxnLst>
            <a:rect l="0" t="0" r="r" b="b"/>
            <a:pathLst>
              <a:path w="2940" h="960">
                <a:moveTo>
                  <a:pt x="0" y="0"/>
                </a:moveTo>
                <a:lnTo>
                  <a:pt x="12" y="420"/>
                </a:lnTo>
                <a:lnTo>
                  <a:pt x="2940" y="960"/>
                </a:lnTo>
              </a:path>
            </a:pathLst>
          </a:custGeom>
          <a:noFill/>
          <a:ln w="104775" cap="flat" cmpd="sng">
            <a:solidFill>
              <a:srgbClr val="FF9900"/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6588224" y="4149080"/>
            <a:ext cx="1387475" cy="396875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Parte entera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NOTACIÓN CIENTÍFICA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OPERACIONES CON CALCULADORA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39552" y="2564904"/>
            <a:ext cx="7992888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Ejemplo: Expresa en la calculadora 6,15 . 10</a:t>
            </a:r>
            <a:r>
              <a:rPr lang="es-ES" sz="2000" b="1" baseline="30000" dirty="0" smtClean="0">
                <a:latin typeface="Arial" pitchFamily="34" charset="0"/>
                <a:cs typeface="Arial" pitchFamily="34" charset="0"/>
              </a:rPr>
              <a:t>5</a:t>
            </a:r>
          </a:p>
          <a:p>
            <a:endParaRPr lang="es-ES" sz="2000" b="1" baseline="30000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baseline="30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aseline="30000" dirty="0" smtClean="0">
                <a:latin typeface="Arial" pitchFamily="34" charset="0"/>
                <a:cs typeface="Arial" pitchFamily="34" charset="0"/>
              </a:rPr>
              <a:t>Escribiremos:</a:t>
            </a:r>
          </a:p>
          <a:p>
            <a:pPr algn="ctr"/>
            <a:endParaRPr lang="es-ES" sz="2800" baseline="30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aseline="30000" dirty="0" smtClean="0">
                <a:latin typeface="Arial" pitchFamily="34" charset="0"/>
                <a:cs typeface="Arial" pitchFamily="34" charset="0"/>
              </a:rPr>
              <a:t>6 .15 pulsamos la tecla </a:t>
            </a:r>
            <a:r>
              <a:rPr lang="es-ES" sz="2800" b="1" baseline="30000" dirty="0" smtClean="0">
                <a:latin typeface="Arial" pitchFamily="34" charset="0"/>
                <a:cs typeface="Arial" pitchFamily="34" charset="0"/>
              </a:rPr>
              <a:t>EXP</a:t>
            </a:r>
            <a:r>
              <a:rPr lang="es-ES" sz="2800" baseline="30000" dirty="0" smtClean="0">
                <a:latin typeface="Arial" pitchFamily="34" charset="0"/>
                <a:cs typeface="Arial" pitchFamily="34" charset="0"/>
              </a:rPr>
              <a:t> y 5</a:t>
            </a:r>
          </a:p>
          <a:p>
            <a:pPr algn="ctr"/>
            <a:endParaRPr lang="es-ES" sz="2800" baseline="30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aseline="30000" dirty="0" smtClean="0">
                <a:latin typeface="Arial" pitchFamily="34" charset="0"/>
                <a:cs typeface="Arial" pitchFamily="34" charset="0"/>
              </a:rPr>
              <a:t>El resultado es</a:t>
            </a:r>
          </a:p>
          <a:p>
            <a:pPr algn="ctr"/>
            <a:r>
              <a:rPr lang="es-ES" sz="28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6,15 . 10</a:t>
            </a:r>
            <a:r>
              <a:rPr lang="es-ES" sz="2800" b="1" baseline="30000" dirty="0" smtClean="0">
                <a:latin typeface="Arial" pitchFamily="34" charset="0"/>
                <a:cs typeface="Arial" pitchFamily="34" charset="0"/>
              </a:rPr>
              <a:t>5</a:t>
            </a:r>
            <a:endParaRPr lang="es-ES" sz="2800" baseline="3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NOTACIÓN CIENTÍFICA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ORDENES DE MAGNITUD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67544" y="2492896"/>
            <a:ext cx="828092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Para designar órdenes de magnitud (grandes o pequeños), existen algunos prefijos:</a:t>
            </a:r>
          </a:p>
        </p:txBody>
      </p:sp>
      <p:graphicFrame>
        <p:nvGraphicFramePr>
          <p:cNvPr id="7" name="Group 13"/>
          <p:cNvGraphicFramePr>
            <a:graphicFrameLocks noGrp="1"/>
          </p:cNvGraphicFramePr>
          <p:nvPr/>
        </p:nvGraphicFramePr>
        <p:xfrm>
          <a:off x="2411760" y="3356992"/>
          <a:ext cx="3886200" cy="3225801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Giga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Mega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Hecto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Deci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NÚMEROS IRRACIONALES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81000" y="1752600"/>
            <a:ext cx="8534400" cy="701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Los números no racionales se llaman </a:t>
            </a:r>
            <a:r>
              <a:rPr lang="es-ES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irracionales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 y son aquellos que no se pueden poner como cociente de dos números enteros: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812800" y="2819400"/>
          <a:ext cx="2159000" cy="388938"/>
        </p:xfrm>
        <a:graphic>
          <a:graphicData uri="http://schemas.openxmlformats.org/presentationml/2006/ole">
            <p:oleObj spid="_x0000_s10242" name="Ecuación" r:id="rId3" imgW="1625400" imgH="291960" progId="Equation.3">
              <p:embed/>
            </p:oleObj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838200" y="3244850"/>
          <a:ext cx="6324600" cy="447675"/>
        </p:xfrm>
        <a:graphic>
          <a:graphicData uri="http://schemas.openxmlformats.org/presentationml/2006/ole">
            <p:oleObj spid="_x0000_s10243" name="Ecuación" r:id="rId4" imgW="4800600" imgH="355320" progId="Equation.3">
              <p:embed/>
            </p:oleObj>
          </a:graphicData>
        </a:graphic>
      </p:graphicFrame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850900" y="3702050"/>
          <a:ext cx="6235700" cy="449263"/>
        </p:xfrm>
        <a:graphic>
          <a:graphicData uri="http://schemas.openxmlformats.org/presentationml/2006/ole">
            <p:oleObj spid="_x0000_s10244" name="Ecuación" r:id="rId5" imgW="4940280" imgH="355320" progId="Equation.3">
              <p:embed/>
            </p:oleObj>
          </a:graphicData>
        </a:graphic>
      </p:graphicFrame>
      <p:graphicFrame>
        <p:nvGraphicFramePr>
          <p:cNvPr id="12" name="Object 15"/>
          <p:cNvGraphicFramePr>
            <a:graphicFrameLocks noChangeAspect="1"/>
          </p:cNvGraphicFramePr>
          <p:nvPr/>
        </p:nvGraphicFramePr>
        <p:xfrm>
          <a:off x="927100" y="4286250"/>
          <a:ext cx="1816100" cy="319088"/>
        </p:xfrm>
        <a:graphic>
          <a:graphicData uri="http://schemas.openxmlformats.org/presentationml/2006/ole">
            <p:oleObj spid="_x0000_s10245" name="Ecuación" r:id="rId6" imgW="1447560" imgH="253800" progId="Equation.3">
              <p:embed/>
            </p:oleObj>
          </a:graphicData>
        </a:graphic>
      </p:graphicFrame>
      <p:graphicFrame>
        <p:nvGraphicFramePr>
          <p:cNvPr id="13" name="Object 16"/>
          <p:cNvGraphicFramePr>
            <a:graphicFrameLocks noChangeAspect="1"/>
          </p:cNvGraphicFramePr>
          <p:nvPr/>
        </p:nvGraphicFramePr>
        <p:xfrm>
          <a:off x="838200" y="4779963"/>
          <a:ext cx="7010400" cy="393700"/>
        </p:xfrm>
        <a:graphic>
          <a:graphicData uri="http://schemas.openxmlformats.org/presentationml/2006/ole">
            <p:oleObj spid="_x0000_s10246" name="Ecuación" r:id="rId7" imgW="5435280" imgH="304560" progId="Equation.3">
              <p:embed/>
            </p:oleObj>
          </a:graphicData>
        </a:graphic>
      </p:graphicFrame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81000" y="5394325"/>
            <a:ext cx="8534400" cy="701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latin typeface="Arial" pitchFamily="34" charset="0"/>
                <a:cs typeface="Arial" pitchFamily="34" charset="0"/>
              </a:rPr>
              <a:t>En cualquier intervalo de la recta, por pequeño que sea, hay infinitos números irracionales.</a:t>
            </a:r>
            <a:endParaRPr lang="es-ES" sz="2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LOS NÚMEROS REALES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81000" y="2574925"/>
            <a:ext cx="85344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El conjunto formado por los números racionales y los irracionales se le llama conjunto de </a:t>
            </a:r>
            <a:r>
              <a:rPr lang="es-ES" sz="20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números reales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y se designa por R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81000" y="4724400"/>
            <a:ext cx="8534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Cada punto de la recta corresponde a un número racional o a un número irracional. Por eso a la recta numérica la llamaremos </a:t>
            </a:r>
            <a:r>
              <a:rPr lang="es-ES" sz="20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recta real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57200" y="1828800"/>
            <a:ext cx="44196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DEFINICIÓN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57200" y="3886200"/>
            <a:ext cx="44196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RECTA REAL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16" grpId="0" animBg="1" autoUpdateAnimBg="0"/>
      <p:bldP spid="17" grpId="0" animBg="1" autoUpdateAnimBg="0"/>
      <p:bldP spid="1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LOS NÚMEROS REALES</a:t>
            </a:r>
            <a:b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Representación sobre la recta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57200" y="1828800"/>
            <a:ext cx="79248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NÚMEROS NATURALES O ENTEROS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57200" y="3276600"/>
            <a:ext cx="75438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NÚMEROS DECIMALES EXACTOS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762000" y="2598738"/>
            <a:ext cx="7505700" cy="525462"/>
            <a:chOff x="570" y="2025"/>
            <a:chExt cx="4728" cy="331"/>
          </a:xfrm>
        </p:grpSpPr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588" y="2064"/>
              <a:ext cx="460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1059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5043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2869" y="2025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4318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4680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421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783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145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507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3232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3594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3956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2785" y="2138"/>
              <a:ext cx="25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3060" y="2138"/>
              <a:ext cx="28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+1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3800" y="2138"/>
              <a:ext cx="40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+3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418" y="2138"/>
              <a:ext cx="41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+2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4168" y="2138"/>
              <a:ext cx="30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+4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4881" y="2138"/>
              <a:ext cx="41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+6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>
              <a:off x="915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–5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4538" y="2138"/>
              <a:ext cx="39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+5</a:t>
              </a:r>
            </a:p>
          </p:txBody>
        </p:sp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1274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–4 </a:t>
              </a:r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1634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–3 </a:t>
              </a:r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1994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–2 </a:t>
              </a:r>
            </a:p>
          </p:txBody>
        </p:sp>
        <p:sp>
          <p:nvSpPr>
            <p:cNvPr id="40" name="Text Box 38"/>
            <p:cNvSpPr txBox="1">
              <a:spLocks noChangeArrowheads="1"/>
            </p:cNvSpPr>
            <p:nvPr/>
          </p:nvSpPr>
          <p:spPr bwMode="auto">
            <a:xfrm>
              <a:off x="2353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–1 </a:t>
              </a:r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714" y="2031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570" y="2144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–6 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800100" y="3886200"/>
            <a:ext cx="7505700" cy="525463"/>
            <a:chOff x="570" y="2025"/>
            <a:chExt cx="4728" cy="331"/>
          </a:xfrm>
        </p:grpSpPr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588" y="2064"/>
              <a:ext cx="460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1059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5043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2869" y="2025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4318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4680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1421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1783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2145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2507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3232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3594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3956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 Box 55"/>
            <p:cNvSpPr txBox="1">
              <a:spLocks noChangeArrowheads="1"/>
            </p:cNvSpPr>
            <p:nvPr/>
          </p:nvSpPr>
          <p:spPr bwMode="auto">
            <a:xfrm>
              <a:off x="2785" y="2138"/>
              <a:ext cx="25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58" name="Text Box 56"/>
            <p:cNvSpPr txBox="1">
              <a:spLocks noChangeArrowheads="1"/>
            </p:cNvSpPr>
            <p:nvPr/>
          </p:nvSpPr>
          <p:spPr bwMode="auto">
            <a:xfrm>
              <a:off x="3060" y="2138"/>
              <a:ext cx="28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59" name="Text Box 57"/>
            <p:cNvSpPr txBox="1">
              <a:spLocks noChangeArrowheads="1"/>
            </p:cNvSpPr>
            <p:nvPr/>
          </p:nvSpPr>
          <p:spPr bwMode="auto">
            <a:xfrm>
              <a:off x="3800" y="2138"/>
              <a:ext cx="40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60" name="Text Box 58"/>
            <p:cNvSpPr txBox="1">
              <a:spLocks noChangeArrowheads="1"/>
            </p:cNvSpPr>
            <p:nvPr/>
          </p:nvSpPr>
          <p:spPr bwMode="auto">
            <a:xfrm>
              <a:off x="3418" y="2138"/>
              <a:ext cx="41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61" name="Text Box 59"/>
            <p:cNvSpPr txBox="1">
              <a:spLocks noChangeArrowheads="1"/>
            </p:cNvSpPr>
            <p:nvPr/>
          </p:nvSpPr>
          <p:spPr bwMode="auto">
            <a:xfrm>
              <a:off x="4168" y="2138"/>
              <a:ext cx="30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2" name="Text Box 60"/>
            <p:cNvSpPr txBox="1">
              <a:spLocks noChangeArrowheads="1"/>
            </p:cNvSpPr>
            <p:nvPr/>
          </p:nvSpPr>
          <p:spPr bwMode="auto">
            <a:xfrm>
              <a:off x="4881" y="2138"/>
              <a:ext cx="41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63" name="Text Box 61"/>
            <p:cNvSpPr txBox="1">
              <a:spLocks noChangeArrowheads="1"/>
            </p:cNvSpPr>
            <p:nvPr/>
          </p:nvSpPr>
          <p:spPr bwMode="auto">
            <a:xfrm>
              <a:off x="915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–5 </a:t>
              </a:r>
            </a:p>
          </p:txBody>
        </p:sp>
        <p:sp>
          <p:nvSpPr>
            <p:cNvPr id="64" name="Text Box 62"/>
            <p:cNvSpPr txBox="1">
              <a:spLocks noChangeArrowheads="1"/>
            </p:cNvSpPr>
            <p:nvPr/>
          </p:nvSpPr>
          <p:spPr bwMode="auto">
            <a:xfrm>
              <a:off x="4538" y="2138"/>
              <a:ext cx="39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65" name="Text Box 63"/>
            <p:cNvSpPr txBox="1">
              <a:spLocks noChangeArrowheads="1"/>
            </p:cNvSpPr>
            <p:nvPr/>
          </p:nvSpPr>
          <p:spPr bwMode="auto">
            <a:xfrm>
              <a:off x="1274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–4 </a:t>
              </a:r>
            </a:p>
          </p:txBody>
        </p:sp>
        <p:sp>
          <p:nvSpPr>
            <p:cNvPr id="66" name="Text Box 64"/>
            <p:cNvSpPr txBox="1">
              <a:spLocks noChangeArrowheads="1"/>
            </p:cNvSpPr>
            <p:nvPr/>
          </p:nvSpPr>
          <p:spPr bwMode="auto">
            <a:xfrm>
              <a:off x="1634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–3 </a:t>
              </a:r>
            </a:p>
          </p:txBody>
        </p:sp>
        <p:sp>
          <p:nvSpPr>
            <p:cNvPr id="67" name="Text Box 65"/>
            <p:cNvSpPr txBox="1">
              <a:spLocks noChangeArrowheads="1"/>
            </p:cNvSpPr>
            <p:nvPr/>
          </p:nvSpPr>
          <p:spPr bwMode="auto">
            <a:xfrm>
              <a:off x="1994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–2 </a:t>
              </a:r>
            </a:p>
          </p:txBody>
        </p:sp>
        <p:sp>
          <p:nvSpPr>
            <p:cNvPr id="68" name="Text Box 66"/>
            <p:cNvSpPr txBox="1">
              <a:spLocks noChangeArrowheads="1"/>
            </p:cNvSpPr>
            <p:nvPr/>
          </p:nvSpPr>
          <p:spPr bwMode="auto">
            <a:xfrm>
              <a:off x="2353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–1 </a:t>
              </a:r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714" y="2031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 Box 68"/>
            <p:cNvSpPr txBox="1">
              <a:spLocks noChangeArrowheads="1"/>
            </p:cNvSpPr>
            <p:nvPr/>
          </p:nvSpPr>
          <p:spPr bwMode="auto">
            <a:xfrm>
              <a:off x="570" y="2144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–6 </a:t>
              </a:r>
            </a:p>
          </p:txBody>
        </p:sp>
      </p:grpSp>
      <p:grpSp>
        <p:nvGrpSpPr>
          <p:cNvPr id="71" name="Group 72"/>
          <p:cNvGrpSpPr>
            <a:grpSpLocks/>
          </p:cNvGrpSpPr>
          <p:nvPr/>
        </p:nvGrpSpPr>
        <p:grpSpPr bwMode="auto">
          <a:xfrm>
            <a:off x="1600200" y="4732339"/>
            <a:ext cx="6096000" cy="763587"/>
            <a:chOff x="1008" y="2981"/>
            <a:chExt cx="3840" cy="481"/>
          </a:xfrm>
        </p:grpSpPr>
        <p:sp>
          <p:nvSpPr>
            <p:cNvPr id="72" name="Line 73"/>
            <p:cNvSpPr>
              <a:spLocks noChangeShapeType="1"/>
            </p:cNvSpPr>
            <p:nvPr/>
          </p:nvSpPr>
          <p:spPr bwMode="auto">
            <a:xfrm>
              <a:off x="4276" y="2981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3168" y="2981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75"/>
            <p:cNvSpPr>
              <a:spLocks noChangeShapeType="1"/>
            </p:cNvSpPr>
            <p:nvPr/>
          </p:nvSpPr>
          <p:spPr bwMode="auto">
            <a:xfrm>
              <a:off x="3552" y="2981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>
              <a:off x="3914" y="2981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Text Box 77"/>
            <p:cNvSpPr txBox="1">
              <a:spLocks noChangeArrowheads="1"/>
            </p:cNvSpPr>
            <p:nvPr/>
          </p:nvSpPr>
          <p:spPr bwMode="auto">
            <a:xfrm>
              <a:off x="2688" y="3100"/>
              <a:ext cx="3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  <a:latin typeface="Arial" pitchFamily="34" charset="0"/>
                  <a:cs typeface="Arial" pitchFamily="34" charset="0"/>
                </a:rPr>
                <a:t>2,5</a:t>
              </a:r>
            </a:p>
          </p:txBody>
        </p:sp>
        <p:sp>
          <p:nvSpPr>
            <p:cNvPr id="77" name="Text Box 78"/>
            <p:cNvSpPr txBox="1">
              <a:spLocks noChangeArrowheads="1"/>
            </p:cNvSpPr>
            <p:nvPr/>
          </p:nvSpPr>
          <p:spPr bwMode="auto">
            <a:xfrm>
              <a:off x="3072" y="3094"/>
              <a:ext cx="288" cy="36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  <a:latin typeface="Arial" pitchFamily="34" charset="0"/>
                  <a:cs typeface="Arial" pitchFamily="34" charset="0"/>
                </a:rPr>
                <a:t>2,6</a:t>
              </a:r>
            </a:p>
          </p:txBody>
        </p:sp>
        <p:sp>
          <p:nvSpPr>
            <p:cNvPr id="78" name="Text Box 79"/>
            <p:cNvSpPr txBox="1">
              <a:spLocks noChangeArrowheads="1"/>
            </p:cNvSpPr>
            <p:nvPr/>
          </p:nvSpPr>
          <p:spPr bwMode="auto">
            <a:xfrm>
              <a:off x="3758" y="3094"/>
              <a:ext cx="40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2,8</a:t>
              </a:r>
            </a:p>
          </p:txBody>
        </p:sp>
        <p:sp>
          <p:nvSpPr>
            <p:cNvPr id="79" name="Text Box 80"/>
            <p:cNvSpPr txBox="1">
              <a:spLocks noChangeArrowheads="1"/>
            </p:cNvSpPr>
            <p:nvPr/>
          </p:nvSpPr>
          <p:spPr bwMode="auto">
            <a:xfrm>
              <a:off x="3428" y="3094"/>
              <a:ext cx="41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  <a:latin typeface="Arial" pitchFamily="34" charset="0"/>
                  <a:cs typeface="Arial" pitchFamily="34" charset="0"/>
                </a:rPr>
                <a:t>2,7</a:t>
              </a:r>
              <a:endParaRPr lang="es-ES_tradnl" sz="160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 Box 81"/>
            <p:cNvSpPr txBox="1">
              <a:spLocks noChangeArrowheads="1"/>
            </p:cNvSpPr>
            <p:nvPr/>
          </p:nvSpPr>
          <p:spPr bwMode="auto">
            <a:xfrm>
              <a:off x="4126" y="3094"/>
              <a:ext cx="30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2,9</a:t>
              </a:r>
            </a:p>
          </p:txBody>
        </p:sp>
        <p:sp>
          <p:nvSpPr>
            <p:cNvPr id="81" name="Text Box 82"/>
            <p:cNvSpPr txBox="1">
              <a:spLocks noChangeArrowheads="1"/>
            </p:cNvSpPr>
            <p:nvPr/>
          </p:nvSpPr>
          <p:spPr bwMode="auto">
            <a:xfrm>
              <a:off x="4458" y="3072"/>
              <a:ext cx="39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82" name="Text Box 83"/>
            <p:cNvSpPr txBox="1">
              <a:spLocks noChangeArrowheads="1"/>
            </p:cNvSpPr>
            <p:nvPr/>
          </p:nvSpPr>
          <p:spPr bwMode="auto">
            <a:xfrm>
              <a:off x="1232" y="3094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  <a:latin typeface="Arial" pitchFamily="34" charset="0"/>
                  <a:cs typeface="Arial" pitchFamily="34" charset="0"/>
                </a:rPr>
                <a:t>2,1</a:t>
              </a: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83" name="Text Box 84"/>
            <p:cNvSpPr txBox="1">
              <a:spLocks noChangeArrowheads="1"/>
            </p:cNvSpPr>
            <p:nvPr/>
          </p:nvSpPr>
          <p:spPr bwMode="auto">
            <a:xfrm>
              <a:off x="1592" y="3094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  <a:latin typeface="Arial" pitchFamily="34" charset="0"/>
                  <a:cs typeface="Arial" pitchFamily="34" charset="0"/>
                </a:rPr>
                <a:t>2,2</a:t>
              </a: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84" name="Text Box 85"/>
            <p:cNvSpPr txBox="1">
              <a:spLocks noChangeArrowheads="1"/>
            </p:cNvSpPr>
            <p:nvPr/>
          </p:nvSpPr>
          <p:spPr bwMode="auto">
            <a:xfrm>
              <a:off x="1952" y="3094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  <a:latin typeface="Arial" pitchFamily="34" charset="0"/>
                  <a:cs typeface="Arial" pitchFamily="34" charset="0"/>
                </a:rPr>
                <a:t>2,3</a:t>
              </a: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85" name="Text Box 86"/>
            <p:cNvSpPr txBox="1">
              <a:spLocks noChangeArrowheads="1"/>
            </p:cNvSpPr>
            <p:nvPr/>
          </p:nvSpPr>
          <p:spPr bwMode="auto">
            <a:xfrm>
              <a:off x="2311" y="3094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  <a:latin typeface="Arial" pitchFamily="34" charset="0"/>
                  <a:cs typeface="Arial" pitchFamily="34" charset="0"/>
                </a:rPr>
                <a:t>2,4</a:t>
              </a:r>
              <a:r>
                <a:rPr lang="es-ES_tradnl" sz="160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86" name="Line 87"/>
            <p:cNvSpPr>
              <a:spLocks noChangeShapeType="1"/>
            </p:cNvSpPr>
            <p:nvPr/>
          </p:nvSpPr>
          <p:spPr bwMode="auto">
            <a:xfrm>
              <a:off x="2832" y="2981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Line 88"/>
            <p:cNvSpPr>
              <a:spLocks noChangeShapeType="1"/>
            </p:cNvSpPr>
            <p:nvPr/>
          </p:nvSpPr>
          <p:spPr bwMode="auto">
            <a:xfrm>
              <a:off x="2448" y="2981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89"/>
            <p:cNvSpPr>
              <a:spLocks noChangeShapeType="1"/>
            </p:cNvSpPr>
            <p:nvPr/>
          </p:nvSpPr>
          <p:spPr bwMode="auto">
            <a:xfrm>
              <a:off x="2064" y="2981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Line 90"/>
            <p:cNvSpPr>
              <a:spLocks noChangeShapeType="1"/>
            </p:cNvSpPr>
            <p:nvPr/>
          </p:nvSpPr>
          <p:spPr bwMode="auto">
            <a:xfrm>
              <a:off x="1728" y="2981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91"/>
            <p:cNvSpPr>
              <a:spLocks noChangeShapeType="1"/>
            </p:cNvSpPr>
            <p:nvPr/>
          </p:nvSpPr>
          <p:spPr bwMode="auto">
            <a:xfrm>
              <a:off x="1344" y="2981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Line 92"/>
            <p:cNvSpPr>
              <a:spLocks noChangeShapeType="1"/>
            </p:cNvSpPr>
            <p:nvPr/>
          </p:nvSpPr>
          <p:spPr bwMode="auto">
            <a:xfrm>
              <a:off x="1008" y="3024"/>
              <a:ext cx="3648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2" name="Group 126"/>
          <p:cNvGrpSpPr>
            <a:grpSpLocks/>
          </p:cNvGrpSpPr>
          <p:nvPr/>
        </p:nvGrpSpPr>
        <p:grpSpPr bwMode="auto">
          <a:xfrm>
            <a:off x="1373188" y="5410200"/>
            <a:ext cx="6323012" cy="533400"/>
            <a:chOff x="865" y="3408"/>
            <a:chExt cx="3983" cy="336"/>
          </a:xfrm>
        </p:grpSpPr>
        <p:grpSp>
          <p:nvGrpSpPr>
            <p:cNvPr id="93" name="Group 124"/>
            <p:cNvGrpSpPr>
              <a:grpSpLocks/>
            </p:cNvGrpSpPr>
            <p:nvPr/>
          </p:nvGrpSpPr>
          <p:grpSpPr bwMode="auto">
            <a:xfrm>
              <a:off x="865" y="3504"/>
              <a:ext cx="3983" cy="240"/>
              <a:chOff x="865" y="3504"/>
              <a:chExt cx="3983" cy="240"/>
            </a:xfrm>
          </p:grpSpPr>
          <p:sp>
            <p:nvSpPr>
              <p:cNvPr id="105" name="Text Box 97"/>
              <p:cNvSpPr txBox="1">
                <a:spLocks noChangeArrowheads="1"/>
              </p:cNvSpPr>
              <p:nvPr/>
            </p:nvSpPr>
            <p:spPr bwMode="auto">
              <a:xfrm>
                <a:off x="2688" y="3532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  <a:latin typeface="Arial" pitchFamily="34" charset="0"/>
                    <a:cs typeface="Arial" pitchFamily="34" charset="0"/>
                  </a:rPr>
                  <a:t>2,65</a:t>
                </a:r>
              </a:p>
            </p:txBody>
          </p:sp>
          <p:sp>
            <p:nvSpPr>
              <p:cNvPr id="106" name="Text Box 98"/>
              <p:cNvSpPr txBox="1">
                <a:spLocks noChangeArrowheads="1"/>
              </p:cNvSpPr>
              <p:nvPr/>
            </p:nvSpPr>
            <p:spPr bwMode="auto">
              <a:xfrm>
                <a:off x="3072" y="3526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  <a:latin typeface="Arial" pitchFamily="34" charset="0"/>
                    <a:cs typeface="Arial" pitchFamily="34" charset="0"/>
                  </a:rPr>
                  <a:t>2,66</a:t>
                </a:r>
              </a:p>
            </p:txBody>
          </p:sp>
          <p:sp>
            <p:nvSpPr>
              <p:cNvPr id="107" name="Text Box 99"/>
              <p:cNvSpPr txBox="1">
                <a:spLocks noChangeArrowheads="1"/>
              </p:cNvSpPr>
              <p:nvPr/>
            </p:nvSpPr>
            <p:spPr bwMode="auto">
              <a:xfrm>
                <a:off x="3758" y="3526"/>
                <a:ext cx="40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chemeClr val="accent2"/>
                    </a:solidFill>
                    <a:latin typeface="Arial" pitchFamily="34" charset="0"/>
                    <a:cs typeface="Arial" pitchFamily="34" charset="0"/>
                  </a:rPr>
                  <a:t>2,68</a:t>
                </a:r>
              </a:p>
            </p:txBody>
          </p:sp>
          <p:sp>
            <p:nvSpPr>
              <p:cNvPr id="108" name="Text Box 100"/>
              <p:cNvSpPr txBox="1">
                <a:spLocks noChangeArrowheads="1"/>
              </p:cNvSpPr>
              <p:nvPr/>
            </p:nvSpPr>
            <p:spPr bwMode="auto">
              <a:xfrm>
                <a:off x="3428" y="3526"/>
                <a:ext cx="41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  <a:latin typeface="Arial" pitchFamily="34" charset="0"/>
                    <a:cs typeface="Arial" pitchFamily="34" charset="0"/>
                  </a:rPr>
                  <a:t>2,67</a:t>
                </a:r>
                <a:endParaRPr lang="es-ES_tradnl" sz="160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Text Box 102"/>
              <p:cNvSpPr txBox="1">
                <a:spLocks noChangeArrowheads="1"/>
              </p:cNvSpPr>
              <p:nvPr/>
            </p:nvSpPr>
            <p:spPr bwMode="auto">
              <a:xfrm>
                <a:off x="4458" y="3504"/>
                <a:ext cx="39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chemeClr val="accent2"/>
                    </a:solidFill>
                    <a:latin typeface="Arial" pitchFamily="34" charset="0"/>
                    <a:cs typeface="Arial" pitchFamily="34" charset="0"/>
                  </a:rPr>
                  <a:t>2,7</a:t>
                </a:r>
              </a:p>
            </p:txBody>
          </p:sp>
          <p:sp>
            <p:nvSpPr>
              <p:cNvPr id="110" name="Text Box 103"/>
              <p:cNvSpPr txBox="1">
                <a:spLocks noChangeArrowheads="1"/>
              </p:cNvSpPr>
              <p:nvPr/>
            </p:nvSpPr>
            <p:spPr bwMode="auto">
              <a:xfrm>
                <a:off x="1232" y="3526"/>
                <a:ext cx="44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  <a:latin typeface="Arial" pitchFamily="34" charset="0"/>
                    <a:cs typeface="Arial" pitchFamily="34" charset="0"/>
                  </a:rPr>
                  <a:t>2,61</a:t>
                </a:r>
                <a:r>
                  <a:rPr lang="es-ES_tradnl" sz="16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11" name="Text Box 104"/>
              <p:cNvSpPr txBox="1">
                <a:spLocks noChangeArrowheads="1"/>
              </p:cNvSpPr>
              <p:nvPr/>
            </p:nvSpPr>
            <p:spPr bwMode="auto">
              <a:xfrm>
                <a:off x="1592" y="3526"/>
                <a:ext cx="42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  <a:latin typeface="Arial" pitchFamily="34" charset="0"/>
                    <a:cs typeface="Arial" pitchFamily="34" charset="0"/>
                  </a:rPr>
                  <a:t>2,62</a:t>
                </a:r>
                <a:r>
                  <a:rPr lang="es-ES_tradnl" sz="16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12" name="Text Box 105"/>
              <p:cNvSpPr txBox="1">
                <a:spLocks noChangeArrowheads="1"/>
              </p:cNvSpPr>
              <p:nvPr/>
            </p:nvSpPr>
            <p:spPr bwMode="auto">
              <a:xfrm>
                <a:off x="1952" y="3526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  <a:latin typeface="Arial" pitchFamily="34" charset="0"/>
                    <a:cs typeface="Arial" pitchFamily="34" charset="0"/>
                  </a:rPr>
                  <a:t>2,63</a:t>
                </a:r>
                <a:r>
                  <a:rPr lang="es-ES_tradnl" sz="16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13" name="Text Box 106"/>
              <p:cNvSpPr txBox="1">
                <a:spLocks noChangeArrowheads="1"/>
              </p:cNvSpPr>
              <p:nvPr/>
            </p:nvSpPr>
            <p:spPr bwMode="auto">
              <a:xfrm>
                <a:off x="2311" y="3526"/>
                <a:ext cx="42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  <a:latin typeface="Arial" pitchFamily="34" charset="0"/>
                    <a:cs typeface="Arial" pitchFamily="34" charset="0"/>
                  </a:rPr>
                  <a:t>2,64</a:t>
                </a:r>
                <a:r>
                  <a:rPr lang="es-ES_tradnl" sz="16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14" name="Text Box 113"/>
              <p:cNvSpPr txBox="1">
                <a:spLocks noChangeArrowheads="1"/>
              </p:cNvSpPr>
              <p:nvPr/>
            </p:nvSpPr>
            <p:spPr bwMode="auto">
              <a:xfrm>
                <a:off x="865" y="3532"/>
                <a:ext cx="33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  <a:latin typeface="Arial" pitchFamily="34" charset="0"/>
                    <a:cs typeface="Arial" pitchFamily="34" charset="0"/>
                  </a:rPr>
                  <a:t>2,6</a:t>
                </a:r>
                <a:r>
                  <a:rPr lang="es-ES_tradnl" sz="16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p:grpSp>
        <p:grpSp>
          <p:nvGrpSpPr>
            <p:cNvPr id="94" name="Group 125"/>
            <p:cNvGrpSpPr>
              <a:grpSpLocks/>
            </p:cNvGrpSpPr>
            <p:nvPr/>
          </p:nvGrpSpPr>
          <p:grpSpPr bwMode="auto">
            <a:xfrm>
              <a:off x="1008" y="3408"/>
              <a:ext cx="3648" cy="101"/>
              <a:chOff x="1008" y="3408"/>
              <a:chExt cx="3648" cy="101"/>
            </a:xfrm>
          </p:grpSpPr>
          <p:sp>
            <p:nvSpPr>
              <p:cNvPr id="95" name="Line 93"/>
              <p:cNvSpPr>
                <a:spLocks noChangeShapeType="1"/>
              </p:cNvSpPr>
              <p:nvPr/>
            </p:nvSpPr>
            <p:spPr bwMode="auto">
              <a:xfrm>
                <a:off x="4276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Line 94"/>
              <p:cNvSpPr>
                <a:spLocks noChangeShapeType="1"/>
              </p:cNvSpPr>
              <p:nvPr/>
            </p:nvSpPr>
            <p:spPr bwMode="auto">
              <a:xfrm>
                <a:off x="3168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Line 95"/>
              <p:cNvSpPr>
                <a:spLocks noChangeShapeType="1"/>
              </p:cNvSpPr>
              <p:nvPr/>
            </p:nvSpPr>
            <p:spPr bwMode="auto">
              <a:xfrm>
                <a:off x="3552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Line 107"/>
              <p:cNvSpPr>
                <a:spLocks noChangeShapeType="1"/>
              </p:cNvSpPr>
              <p:nvPr/>
            </p:nvSpPr>
            <p:spPr bwMode="auto">
              <a:xfrm>
                <a:off x="2832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9" name="Line 108"/>
              <p:cNvSpPr>
                <a:spLocks noChangeShapeType="1"/>
              </p:cNvSpPr>
              <p:nvPr/>
            </p:nvSpPr>
            <p:spPr bwMode="auto">
              <a:xfrm>
                <a:off x="2448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0" name="Line 109"/>
              <p:cNvSpPr>
                <a:spLocks noChangeShapeType="1"/>
              </p:cNvSpPr>
              <p:nvPr/>
            </p:nvSpPr>
            <p:spPr bwMode="auto">
              <a:xfrm>
                <a:off x="2064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1" name="Line 110"/>
              <p:cNvSpPr>
                <a:spLocks noChangeShapeType="1"/>
              </p:cNvSpPr>
              <p:nvPr/>
            </p:nvSpPr>
            <p:spPr bwMode="auto">
              <a:xfrm>
                <a:off x="1728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" name="Line 111"/>
              <p:cNvSpPr>
                <a:spLocks noChangeShapeType="1"/>
              </p:cNvSpPr>
              <p:nvPr/>
            </p:nvSpPr>
            <p:spPr bwMode="auto">
              <a:xfrm>
                <a:off x="1344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Line 112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3648" cy="0"/>
              </a:xfrm>
              <a:prstGeom prst="line">
                <a:avLst/>
              </a:prstGeom>
              <a:noFill/>
              <a:ln w="38100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Line 115"/>
              <p:cNvSpPr>
                <a:spLocks noChangeShapeType="1"/>
              </p:cNvSpPr>
              <p:nvPr/>
            </p:nvSpPr>
            <p:spPr bwMode="auto">
              <a:xfrm>
                <a:off x="1008" y="340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15" name="Line 117"/>
          <p:cNvSpPr>
            <a:spLocks noChangeShapeType="1"/>
          </p:cNvSpPr>
          <p:nvPr/>
        </p:nvSpPr>
        <p:spPr bwMode="auto">
          <a:xfrm flipV="1">
            <a:off x="1600200" y="3962400"/>
            <a:ext cx="4038600" cy="838200"/>
          </a:xfrm>
          <a:prstGeom prst="line">
            <a:avLst/>
          </a:prstGeom>
          <a:noFill/>
          <a:ln w="9525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Line 118"/>
          <p:cNvSpPr>
            <a:spLocks noChangeShapeType="1"/>
          </p:cNvSpPr>
          <p:nvPr/>
        </p:nvSpPr>
        <p:spPr bwMode="auto">
          <a:xfrm>
            <a:off x="6172200" y="3962400"/>
            <a:ext cx="1219200" cy="838200"/>
          </a:xfrm>
          <a:prstGeom prst="line">
            <a:avLst/>
          </a:prstGeom>
          <a:noFill/>
          <a:ln w="9525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Line 119"/>
          <p:cNvSpPr>
            <a:spLocks noChangeShapeType="1"/>
          </p:cNvSpPr>
          <p:nvPr/>
        </p:nvSpPr>
        <p:spPr bwMode="auto">
          <a:xfrm flipV="1">
            <a:off x="1600200" y="4800600"/>
            <a:ext cx="3429000" cy="685800"/>
          </a:xfrm>
          <a:prstGeom prst="line">
            <a:avLst/>
          </a:prstGeom>
          <a:noFill/>
          <a:ln w="9525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LOS NÚMEROS REALES</a:t>
            </a:r>
            <a:b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Representación sobre la recta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8" name="Group 12"/>
          <p:cNvGrpSpPr>
            <a:grpSpLocks/>
          </p:cNvGrpSpPr>
          <p:nvPr/>
        </p:nvGrpSpPr>
        <p:grpSpPr bwMode="auto">
          <a:xfrm>
            <a:off x="2627784" y="3212976"/>
            <a:ext cx="5400204" cy="3187824"/>
            <a:chOff x="358" y="912"/>
            <a:chExt cx="5180" cy="3383"/>
          </a:xfrm>
        </p:grpSpPr>
        <p:sp>
          <p:nvSpPr>
            <p:cNvPr id="119" name="Line 13"/>
            <p:cNvSpPr>
              <a:spLocks noChangeShapeType="1"/>
            </p:cNvSpPr>
            <p:nvPr/>
          </p:nvSpPr>
          <p:spPr bwMode="auto">
            <a:xfrm>
              <a:off x="1650" y="2976"/>
              <a:ext cx="743" cy="7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0" name="Line 14"/>
            <p:cNvSpPr>
              <a:spLocks noChangeShapeType="1"/>
            </p:cNvSpPr>
            <p:nvPr/>
          </p:nvSpPr>
          <p:spPr bwMode="auto">
            <a:xfrm>
              <a:off x="3234" y="1824"/>
              <a:ext cx="1850" cy="192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1" name="Line 15"/>
            <p:cNvSpPr>
              <a:spLocks noChangeShapeType="1"/>
            </p:cNvSpPr>
            <p:nvPr/>
          </p:nvSpPr>
          <p:spPr bwMode="auto">
            <a:xfrm>
              <a:off x="2714" y="2220"/>
              <a:ext cx="1473" cy="154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2" name="Line 16"/>
            <p:cNvSpPr>
              <a:spLocks noChangeShapeType="1"/>
            </p:cNvSpPr>
            <p:nvPr/>
          </p:nvSpPr>
          <p:spPr bwMode="auto">
            <a:xfrm>
              <a:off x="2171" y="2604"/>
              <a:ext cx="1075" cy="115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3" name="Line 17"/>
            <p:cNvSpPr>
              <a:spLocks noChangeShapeType="1"/>
            </p:cNvSpPr>
            <p:nvPr/>
          </p:nvSpPr>
          <p:spPr bwMode="auto">
            <a:xfrm>
              <a:off x="1097" y="3348"/>
              <a:ext cx="387" cy="3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4" name="Line 18"/>
            <p:cNvSpPr>
              <a:spLocks noChangeShapeType="1"/>
            </p:cNvSpPr>
            <p:nvPr/>
          </p:nvSpPr>
          <p:spPr bwMode="auto">
            <a:xfrm>
              <a:off x="532" y="3744"/>
              <a:ext cx="500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5" name="Line 19"/>
            <p:cNvSpPr>
              <a:spLocks noChangeShapeType="1"/>
            </p:cNvSpPr>
            <p:nvPr/>
          </p:nvSpPr>
          <p:spPr bwMode="auto">
            <a:xfrm flipV="1">
              <a:off x="532" y="912"/>
              <a:ext cx="3987" cy="28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6" name="Text Box 20"/>
            <p:cNvSpPr txBox="1">
              <a:spLocks noChangeArrowheads="1"/>
            </p:cNvSpPr>
            <p:nvPr/>
          </p:nvSpPr>
          <p:spPr bwMode="auto">
            <a:xfrm>
              <a:off x="358" y="3771"/>
              <a:ext cx="347" cy="42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s-ES_tradnl" sz="2800"/>
                <a:t>O</a:t>
              </a:r>
              <a:endParaRPr lang="es-ES_tradnl" sz="2800">
                <a:solidFill>
                  <a:srgbClr val="0066FF"/>
                </a:solidFill>
              </a:endParaRPr>
            </a:p>
          </p:txBody>
        </p:sp>
        <p:grpSp>
          <p:nvGrpSpPr>
            <p:cNvPr id="127" name="Group 21"/>
            <p:cNvGrpSpPr>
              <a:grpSpLocks/>
            </p:cNvGrpSpPr>
            <p:nvPr/>
          </p:nvGrpSpPr>
          <p:grpSpPr bwMode="auto">
            <a:xfrm>
              <a:off x="5344" y="3456"/>
              <a:ext cx="377" cy="839"/>
              <a:chOff x="5344" y="3456"/>
              <a:chExt cx="377" cy="839"/>
            </a:xfrm>
          </p:grpSpPr>
          <p:sp>
            <p:nvSpPr>
              <p:cNvPr id="153" name="Line 22"/>
              <p:cNvSpPr>
                <a:spLocks noChangeShapeType="1"/>
              </p:cNvSpPr>
              <p:nvPr/>
            </p:nvSpPr>
            <p:spPr bwMode="auto">
              <a:xfrm>
                <a:off x="5520" y="3456"/>
                <a:ext cx="0" cy="432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54" name="Text Box 23"/>
              <p:cNvSpPr txBox="1">
                <a:spLocks noChangeArrowheads="1"/>
              </p:cNvSpPr>
              <p:nvPr/>
            </p:nvSpPr>
            <p:spPr bwMode="auto">
              <a:xfrm>
                <a:off x="5344" y="3867"/>
                <a:ext cx="377" cy="428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s-ES_tradnl" sz="2800"/>
                  <a:t>U</a:t>
                </a:r>
                <a:endParaRPr lang="es-ES_tradnl" sz="2800">
                  <a:solidFill>
                    <a:srgbClr val="0066FF"/>
                  </a:solidFill>
                </a:endParaRPr>
              </a:p>
            </p:txBody>
          </p:sp>
        </p:grpSp>
        <p:grpSp>
          <p:nvGrpSpPr>
            <p:cNvPr id="128" name="Group 24"/>
            <p:cNvGrpSpPr>
              <a:grpSpLocks/>
            </p:cNvGrpSpPr>
            <p:nvPr/>
          </p:nvGrpSpPr>
          <p:grpSpPr bwMode="auto">
            <a:xfrm rot="-1976646">
              <a:off x="454" y="3192"/>
              <a:ext cx="620" cy="428"/>
              <a:chOff x="1584" y="699"/>
              <a:chExt cx="672" cy="428"/>
            </a:xfrm>
          </p:grpSpPr>
          <p:sp>
            <p:nvSpPr>
              <p:cNvPr id="151" name="Line 25"/>
              <p:cNvSpPr>
                <a:spLocks noChangeShapeType="1"/>
              </p:cNvSpPr>
              <p:nvPr/>
            </p:nvSpPr>
            <p:spPr bwMode="auto">
              <a:xfrm>
                <a:off x="1584" y="1056"/>
                <a:ext cx="672" cy="0"/>
              </a:xfrm>
              <a:prstGeom prst="line">
                <a:avLst/>
              </a:prstGeom>
              <a:noFill/>
              <a:ln w="88900">
                <a:solidFill>
                  <a:srgbClr val="FF0000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52" name="Text Box 26"/>
              <p:cNvSpPr txBox="1">
                <a:spLocks noChangeArrowheads="1"/>
              </p:cNvSpPr>
              <p:nvPr/>
            </p:nvSpPr>
            <p:spPr bwMode="auto">
              <a:xfrm>
                <a:off x="1601" y="699"/>
                <a:ext cx="613" cy="428"/>
              </a:xfrm>
              <a:prstGeom prst="rect">
                <a:avLst/>
              </a:prstGeom>
              <a:noFill/>
              <a:ln w="889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s-ES_tradnl" sz="2800">
                    <a:solidFill>
                      <a:srgbClr val="FF3300"/>
                    </a:solidFill>
                  </a:rPr>
                  <a:t>1 u.</a:t>
                </a:r>
              </a:p>
            </p:txBody>
          </p:sp>
        </p:grpSp>
        <p:sp>
          <p:nvSpPr>
            <p:cNvPr id="129" name="Line 27"/>
            <p:cNvSpPr>
              <a:spLocks noChangeShapeType="1"/>
            </p:cNvSpPr>
            <p:nvPr/>
          </p:nvSpPr>
          <p:spPr bwMode="auto">
            <a:xfrm>
              <a:off x="1008" y="3168"/>
              <a:ext cx="177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30" name="Group 28"/>
            <p:cNvGrpSpPr>
              <a:grpSpLocks/>
            </p:cNvGrpSpPr>
            <p:nvPr/>
          </p:nvGrpSpPr>
          <p:grpSpPr bwMode="auto">
            <a:xfrm rot="-1976646">
              <a:off x="971" y="2831"/>
              <a:ext cx="620" cy="428"/>
              <a:chOff x="1584" y="700"/>
              <a:chExt cx="672" cy="428"/>
            </a:xfrm>
          </p:grpSpPr>
          <p:sp>
            <p:nvSpPr>
              <p:cNvPr id="149" name="Line 29"/>
              <p:cNvSpPr>
                <a:spLocks noChangeShapeType="1"/>
              </p:cNvSpPr>
              <p:nvPr/>
            </p:nvSpPr>
            <p:spPr bwMode="auto">
              <a:xfrm>
                <a:off x="1584" y="1056"/>
                <a:ext cx="672" cy="0"/>
              </a:xfrm>
              <a:prstGeom prst="line">
                <a:avLst/>
              </a:prstGeom>
              <a:noFill/>
              <a:ln w="88900">
                <a:solidFill>
                  <a:srgbClr val="FF0000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50" name="Text Box 30"/>
              <p:cNvSpPr txBox="1">
                <a:spLocks noChangeArrowheads="1"/>
              </p:cNvSpPr>
              <p:nvPr/>
            </p:nvSpPr>
            <p:spPr bwMode="auto">
              <a:xfrm>
                <a:off x="1601" y="700"/>
                <a:ext cx="613" cy="428"/>
              </a:xfrm>
              <a:prstGeom prst="rect">
                <a:avLst/>
              </a:prstGeom>
              <a:noFill/>
              <a:ln w="889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s-ES_tradnl" sz="2800">
                    <a:solidFill>
                      <a:srgbClr val="FF3300"/>
                    </a:solidFill>
                  </a:rPr>
                  <a:t>1 u.</a:t>
                </a:r>
              </a:p>
            </p:txBody>
          </p:sp>
        </p:grpSp>
        <p:sp>
          <p:nvSpPr>
            <p:cNvPr id="131" name="Line 31"/>
            <p:cNvSpPr>
              <a:spLocks noChangeShapeType="1"/>
            </p:cNvSpPr>
            <p:nvPr/>
          </p:nvSpPr>
          <p:spPr bwMode="auto">
            <a:xfrm>
              <a:off x="1540" y="2796"/>
              <a:ext cx="177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32" name="Group 32"/>
            <p:cNvGrpSpPr>
              <a:grpSpLocks/>
            </p:cNvGrpSpPr>
            <p:nvPr/>
          </p:nvGrpSpPr>
          <p:grpSpPr bwMode="auto">
            <a:xfrm rot="-1976646">
              <a:off x="1515" y="2446"/>
              <a:ext cx="620" cy="428"/>
              <a:chOff x="1585" y="701"/>
              <a:chExt cx="672" cy="428"/>
            </a:xfrm>
          </p:grpSpPr>
          <p:sp>
            <p:nvSpPr>
              <p:cNvPr id="147" name="Line 33"/>
              <p:cNvSpPr>
                <a:spLocks noChangeShapeType="1"/>
              </p:cNvSpPr>
              <p:nvPr/>
            </p:nvSpPr>
            <p:spPr bwMode="auto">
              <a:xfrm>
                <a:off x="1585" y="1056"/>
                <a:ext cx="672" cy="0"/>
              </a:xfrm>
              <a:prstGeom prst="line">
                <a:avLst/>
              </a:prstGeom>
              <a:noFill/>
              <a:ln w="88900">
                <a:solidFill>
                  <a:srgbClr val="FF0000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48" name="Text Box 34"/>
              <p:cNvSpPr txBox="1">
                <a:spLocks noChangeArrowheads="1"/>
              </p:cNvSpPr>
              <p:nvPr/>
            </p:nvSpPr>
            <p:spPr bwMode="auto">
              <a:xfrm>
                <a:off x="1602" y="701"/>
                <a:ext cx="613" cy="428"/>
              </a:xfrm>
              <a:prstGeom prst="rect">
                <a:avLst/>
              </a:prstGeom>
              <a:noFill/>
              <a:ln w="889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s-ES_tradnl" sz="2800" dirty="0">
                    <a:solidFill>
                      <a:srgbClr val="FF3300"/>
                    </a:solidFill>
                  </a:rPr>
                  <a:t>1 u.</a:t>
                </a:r>
              </a:p>
            </p:txBody>
          </p:sp>
        </p:grpSp>
        <p:sp>
          <p:nvSpPr>
            <p:cNvPr id="133" name="Line 35"/>
            <p:cNvSpPr>
              <a:spLocks noChangeShapeType="1"/>
            </p:cNvSpPr>
            <p:nvPr/>
          </p:nvSpPr>
          <p:spPr bwMode="auto">
            <a:xfrm>
              <a:off x="2068" y="2422"/>
              <a:ext cx="177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34" name="Group 36"/>
            <p:cNvGrpSpPr>
              <a:grpSpLocks/>
            </p:cNvGrpSpPr>
            <p:nvPr/>
          </p:nvGrpSpPr>
          <p:grpSpPr bwMode="auto">
            <a:xfrm rot="-1976646">
              <a:off x="2042" y="2070"/>
              <a:ext cx="620" cy="429"/>
              <a:chOff x="1584" y="699"/>
              <a:chExt cx="672" cy="429"/>
            </a:xfrm>
          </p:grpSpPr>
          <p:sp>
            <p:nvSpPr>
              <p:cNvPr id="145" name="Line 37"/>
              <p:cNvSpPr>
                <a:spLocks noChangeShapeType="1"/>
              </p:cNvSpPr>
              <p:nvPr/>
            </p:nvSpPr>
            <p:spPr bwMode="auto">
              <a:xfrm>
                <a:off x="1584" y="1056"/>
                <a:ext cx="672" cy="0"/>
              </a:xfrm>
              <a:prstGeom prst="line">
                <a:avLst/>
              </a:prstGeom>
              <a:noFill/>
              <a:ln w="88900">
                <a:solidFill>
                  <a:srgbClr val="FF0000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46" name="Text Box 38"/>
              <p:cNvSpPr txBox="1">
                <a:spLocks noChangeArrowheads="1"/>
              </p:cNvSpPr>
              <p:nvPr/>
            </p:nvSpPr>
            <p:spPr bwMode="auto">
              <a:xfrm>
                <a:off x="1600" y="699"/>
                <a:ext cx="613" cy="429"/>
              </a:xfrm>
              <a:prstGeom prst="rect">
                <a:avLst/>
              </a:prstGeom>
              <a:noFill/>
              <a:ln w="889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s-ES_tradnl" sz="2800" dirty="0">
                    <a:solidFill>
                      <a:srgbClr val="FF3300"/>
                    </a:solidFill>
                  </a:rPr>
                  <a:t>1 u.</a:t>
                </a:r>
              </a:p>
            </p:txBody>
          </p:sp>
        </p:grpSp>
        <p:sp>
          <p:nvSpPr>
            <p:cNvPr id="135" name="Line 39"/>
            <p:cNvSpPr>
              <a:spLocks noChangeShapeType="1"/>
            </p:cNvSpPr>
            <p:nvPr/>
          </p:nvSpPr>
          <p:spPr bwMode="auto">
            <a:xfrm>
              <a:off x="2614" y="2040"/>
              <a:ext cx="177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36" name="Group 40"/>
            <p:cNvGrpSpPr>
              <a:grpSpLocks/>
            </p:cNvGrpSpPr>
            <p:nvPr/>
          </p:nvGrpSpPr>
          <p:grpSpPr bwMode="auto">
            <a:xfrm rot="-1976646">
              <a:off x="2592" y="1677"/>
              <a:ext cx="620" cy="429"/>
              <a:chOff x="1584" y="698"/>
              <a:chExt cx="672" cy="429"/>
            </a:xfrm>
          </p:grpSpPr>
          <p:sp>
            <p:nvSpPr>
              <p:cNvPr id="143" name="Line 41"/>
              <p:cNvSpPr>
                <a:spLocks noChangeShapeType="1"/>
              </p:cNvSpPr>
              <p:nvPr/>
            </p:nvSpPr>
            <p:spPr bwMode="auto">
              <a:xfrm>
                <a:off x="1584" y="1056"/>
                <a:ext cx="672" cy="0"/>
              </a:xfrm>
              <a:prstGeom prst="line">
                <a:avLst/>
              </a:prstGeom>
              <a:noFill/>
              <a:ln w="88900">
                <a:solidFill>
                  <a:srgbClr val="FF0000"/>
                </a:solidFill>
                <a:round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44" name="Text Box 42"/>
              <p:cNvSpPr txBox="1">
                <a:spLocks noChangeArrowheads="1"/>
              </p:cNvSpPr>
              <p:nvPr/>
            </p:nvSpPr>
            <p:spPr bwMode="auto">
              <a:xfrm>
                <a:off x="1601" y="698"/>
                <a:ext cx="613" cy="429"/>
              </a:xfrm>
              <a:prstGeom prst="rect">
                <a:avLst/>
              </a:prstGeom>
              <a:noFill/>
              <a:ln w="889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s-ES_tradnl" sz="2800" dirty="0">
                    <a:solidFill>
                      <a:srgbClr val="FF3300"/>
                    </a:solidFill>
                  </a:rPr>
                  <a:t>1 u.</a:t>
                </a:r>
              </a:p>
            </p:txBody>
          </p:sp>
        </p:grpSp>
        <p:sp>
          <p:nvSpPr>
            <p:cNvPr id="137" name="Line 43"/>
            <p:cNvSpPr>
              <a:spLocks noChangeShapeType="1"/>
            </p:cNvSpPr>
            <p:nvPr/>
          </p:nvSpPr>
          <p:spPr bwMode="auto">
            <a:xfrm>
              <a:off x="3146" y="1656"/>
              <a:ext cx="177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8" name="Text Box 44"/>
            <p:cNvSpPr txBox="1">
              <a:spLocks noChangeArrowheads="1"/>
            </p:cNvSpPr>
            <p:nvPr/>
          </p:nvSpPr>
          <p:spPr bwMode="auto">
            <a:xfrm>
              <a:off x="1234" y="3790"/>
              <a:ext cx="502" cy="428"/>
            </a:xfrm>
            <a:prstGeom prst="rect">
              <a:avLst/>
            </a:prstGeom>
            <a:solidFill>
              <a:srgbClr val="FFFFCC"/>
            </a:solidFill>
            <a:ln w="762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s-ES_tradnl" sz="2800">
                  <a:solidFill>
                    <a:srgbClr val="0066FF"/>
                  </a:solidFill>
                </a:rPr>
                <a:t>1/5</a:t>
              </a:r>
            </a:p>
          </p:txBody>
        </p:sp>
        <p:sp>
          <p:nvSpPr>
            <p:cNvPr id="139" name="Text Box 45"/>
            <p:cNvSpPr txBox="1">
              <a:spLocks noChangeArrowheads="1"/>
            </p:cNvSpPr>
            <p:nvPr/>
          </p:nvSpPr>
          <p:spPr bwMode="auto">
            <a:xfrm>
              <a:off x="2076" y="3790"/>
              <a:ext cx="503" cy="428"/>
            </a:xfrm>
            <a:prstGeom prst="rect">
              <a:avLst/>
            </a:prstGeom>
            <a:solidFill>
              <a:srgbClr val="FFFFCC"/>
            </a:solidFill>
            <a:ln w="762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s-ES_tradnl" sz="2800">
                  <a:solidFill>
                    <a:srgbClr val="0066FF"/>
                  </a:solidFill>
                </a:rPr>
                <a:t>2/5</a:t>
              </a:r>
            </a:p>
          </p:txBody>
        </p:sp>
        <p:sp>
          <p:nvSpPr>
            <p:cNvPr id="140" name="Text Box 46"/>
            <p:cNvSpPr txBox="1">
              <a:spLocks noChangeArrowheads="1"/>
            </p:cNvSpPr>
            <p:nvPr/>
          </p:nvSpPr>
          <p:spPr bwMode="auto">
            <a:xfrm>
              <a:off x="2947" y="3790"/>
              <a:ext cx="503" cy="428"/>
            </a:xfrm>
            <a:prstGeom prst="rect">
              <a:avLst/>
            </a:prstGeom>
            <a:solidFill>
              <a:srgbClr val="FFFFCC"/>
            </a:solidFill>
            <a:ln w="762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s-ES_tradnl" sz="2800">
                  <a:solidFill>
                    <a:srgbClr val="0066FF"/>
                  </a:solidFill>
                </a:rPr>
                <a:t>3/5</a:t>
              </a:r>
            </a:p>
          </p:txBody>
        </p:sp>
        <p:sp>
          <p:nvSpPr>
            <p:cNvPr id="141" name="Text Box 47"/>
            <p:cNvSpPr txBox="1">
              <a:spLocks noChangeArrowheads="1"/>
            </p:cNvSpPr>
            <p:nvPr/>
          </p:nvSpPr>
          <p:spPr bwMode="auto">
            <a:xfrm>
              <a:off x="3923" y="3790"/>
              <a:ext cx="503" cy="428"/>
            </a:xfrm>
            <a:prstGeom prst="rect">
              <a:avLst/>
            </a:prstGeom>
            <a:solidFill>
              <a:srgbClr val="FFFFCC"/>
            </a:solidFill>
            <a:ln w="762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s-ES_tradnl" sz="2800">
                  <a:solidFill>
                    <a:srgbClr val="0066FF"/>
                  </a:solidFill>
                </a:rPr>
                <a:t>4/5</a:t>
              </a:r>
            </a:p>
          </p:txBody>
        </p:sp>
        <p:sp>
          <p:nvSpPr>
            <p:cNvPr id="142" name="Text Box 48"/>
            <p:cNvSpPr txBox="1">
              <a:spLocks noChangeArrowheads="1"/>
            </p:cNvSpPr>
            <p:nvPr/>
          </p:nvSpPr>
          <p:spPr bwMode="auto">
            <a:xfrm>
              <a:off x="4849" y="3793"/>
              <a:ext cx="503" cy="429"/>
            </a:xfrm>
            <a:prstGeom prst="rect">
              <a:avLst/>
            </a:prstGeom>
            <a:solidFill>
              <a:srgbClr val="FFFFCC"/>
            </a:solidFill>
            <a:ln w="76200">
              <a:noFill/>
              <a:miter lim="800000"/>
              <a:headEnd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s-ES_tradnl" sz="2800">
                  <a:solidFill>
                    <a:srgbClr val="0066FF"/>
                  </a:solidFill>
                </a:rPr>
                <a:t>5/5</a:t>
              </a:r>
            </a:p>
          </p:txBody>
        </p:sp>
      </p:grpSp>
      <p:sp>
        <p:nvSpPr>
          <p:cNvPr id="155" name="Text Box 11"/>
          <p:cNvSpPr txBox="1">
            <a:spLocks noChangeArrowheads="1"/>
          </p:cNvSpPr>
          <p:nvPr/>
        </p:nvSpPr>
        <p:spPr bwMode="auto">
          <a:xfrm>
            <a:off x="467544" y="1844824"/>
            <a:ext cx="79248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NÚMEROS FRACCIONARIOS</a:t>
            </a:r>
          </a:p>
        </p:txBody>
      </p:sp>
      <p:sp>
        <p:nvSpPr>
          <p:cNvPr id="156" name="Text Box 50"/>
          <p:cNvSpPr txBox="1">
            <a:spLocks noChangeArrowheads="1"/>
          </p:cNvSpPr>
          <p:nvPr/>
        </p:nvSpPr>
        <p:spPr bwMode="auto">
          <a:xfrm>
            <a:off x="533400" y="2362200"/>
            <a:ext cx="3429000" cy="16312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Se divide cada unidad en tantas partes como tenga el denominador y se toman tantas como tenga el numerador.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LOS NÚMEROS REALES</a:t>
            </a:r>
            <a:b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Representación sobre la recta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26"/>
          <p:cNvSpPr txBox="1">
            <a:spLocks noChangeArrowheads="1"/>
          </p:cNvSpPr>
          <p:nvPr/>
        </p:nvSpPr>
        <p:spPr bwMode="auto">
          <a:xfrm>
            <a:off x="467544" y="1844824"/>
            <a:ext cx="79248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NÚMEROS IRRACIONALES CUADRÁTICOS</a:t>
            </a:r>
          </a:p>
        </p:txBody>
      </p:sp>
      <p:sp>
        <p:nvSpPr>
          <p:cNvPr id="7" name="Text Box 319"/>
          <p:cNvSpPr txBox="1">
            <a:spLocks noChangeArrowheads="1"/>
          </p:cNvSpPr>
          <p:nvPr/>
        </p:nvSpPr>
        <p:spPr bwMode="auto">
          <a:xfrm>
            <a:off x="539552" y="2852936"/>
            <a:ext cx="3429000" cy="132343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Se utiliza el teorema de Pitágoras, donde la hipotenusa es lo que queremos dibujar.</a:t>
            </a:r>
          </a:p>
        </p:txBody>
      </p:sp>
      <p:graphicFrame>
        <p:nvGraphicFramePr>
          <p:cNvPr id="9" name="Object 320"/>
          <p:cNvGraphicFramePr>
            <a:graphicFrameLocks noChangeAspect="1"/>
          </p:cNvGraphicFramePr>
          <p:nvPr/>
        </p:nvGraphicFramePr>
        <p:xfrm>
          <a:off x="1187624" y="4941168"/>
          <a:ext cx="1733550" cy="452438"/>
        </p:xfrm>
        <a:graphic>
          <a:graphicData uri="http://schemas.openxmlformats.org/presentationml/2006/ole">
            <p:oleObj spid="_x0000_s30722" name="Ecuación" r:id="rId3" imgW="1409400" imgH="368280" progId="Equation.3">
              <p:embed/>
            </p:oleObj>
          </a:graphicData>
        </a:graphic>
      </p:graphicFrame>
      <p:sp>
        <p:nvSpPr>
          <p:cNvPr id="10" name="Freeform 328"/>
          <p:cNvSpPr>
            <a:spLocks/>
          </p:cNvSpPr>
          <p:nvPr/>
        </p:nvSpPr>
        <p:spPr bwMode="auto">
          <a:xfrm>
            <a:off x="6559550" y="2667000"/>
            <a:ext cx="1063625" cy="2333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0" y="84"/>
              </a:cxn>
              <a:cxn ang="0">
                <a:pos x="174" y="168"/>
              </a:cxn>
              <a:cxn ang="0">
                <a:pos x="294" y="306"/>
              </a:cxn>
              <a:cxn ang="0">
                <a:pos x="366" y="408"/>
              </a:cxn>
              <a:cxn ang="0">
                <a:pos x="474" y="588"/>
              </a:cxn>
              <a:cxn ang="0">
                <a:pos x="536" y="728"/>
              </a:cxn>
              <a:cxn ang="0">
                <a:pos x="606" y="882"/>
              </a:cxn>
              <a:cxn ang="0">
                <a:pos x="672" y="1116"/>
              </a:cxn>
              <a:cxn ang="0">
                <a:pos x="708" y="1302"/>
              </a:cxn>
              <a:cxn ang="0">
                <a:pos x="726" y="1470"/>
              </a:cxn>
            </a:cxnLst>
            <a:rect l="0" t="0" r="r" b="b"/>
            <a:pathLst>
              <a:path w="726" h="1470">
                <a:moveTo>
                  <a:pt x="0" y="0"/>
                </a:moveTo>
                <a:cubicBezTo>
                  <a:pt x="30" y="28"/>
                  <a:pt x="61" y="56"/>
                  <a:pt x="90" y="84"/>
                </a:cubicBezTo>
                <a:cubicBezTo>
                  <a:pt x="119" y="112"/>
                  <a:pt x="140" y="131"/>
                  <a:pt x="174" y="168"/>
                </a:cubicBezTo>
                <a:cubicBezTo>
                  <a:pt x="208" y="205"/>
                  <a:pt x="262" y="266"/>
                  <a:pt x="294" y="306"/>
                </a:cubicBezTo>
                <a:cubicBezTo>
                  <a:pt x="326" y="346"/>
                  <a:pt x="336" y="361"/>
                  <a:pt x="366" y="408"/>
                </a:cubicBezTo>
                <a:cubicBezTo>
                  <a:pt x="396" y="455"/>
                  <a:pt x="446" y="535"/>
                  <a:pt x="474" y="588"/>
                </a:cubicBezTo>
                <a:cubicBezTo>
                  <a:pt x="502" y="641"/>
                  <a:pt x="514" y="679"/>
                  <a:pt x="536" y="728"/>
                </a:cubicBezTo>
                <a:cubicBezTo>
                  <a:pt x="558" y="777"/>
                  <a:pt x="583" y="817"/>
                  <a:pt x="606" y="882"/>
                </a:cubicBezTo>
                <a:cubicBezTo>
                  <a:pt x="629" y="947"/>
                  <a:pt x="655" y="1046"/>
                  <a:pt x="672" y="1116"/>
                </a:cubicBezTo>
                <a:cubicBezTo>
                  <a:pt x="689" y="1186"/>
                  <a:pt x="699" y="1243"/>
                  <a:pt x="708" y="1302"/>
                </a:cubicBezTo>
                <a:cubicBezTo>
                  <a:pt x="717" y="1361"/>
                  <a:pt x="721" y="1415"/>
                  <a:pt x="726" y="147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lg" len="lg"/>
          </a:ln>
          <a:effectLst/>
        </p:spPr>
        <p:txBody>
          <a:bodyPr wrap="none" anchor="ctr"/>
          <a:lstStyle/>
          <a:p>
            <a:endParaRPr lang="es-E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326"/>
          <p:cNvSpPr>
            <a:spLocks noChangeShapeType="1"/>
          </p:cNvSpPr>
          <p:nvPr/>
        </p:nvSpPr>
        <p:spPr bwMode="auto">
          <a:xfrm>
            <a:off x="4387850" y="2695575"/>
            <a:ext cx="22320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s-E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333"/>
          <p:cNvSpPr>
            <a:spLocks noChangeShapeType="1"/>
          </p:cNvSpPr>
          <p:nvPr/>
        </p:nvSpPr>
        <p:spPr bwMode="auto">
          <a:xfrm>
            <a:off x="4343400" y="2679700"/>
            <a:ext cx="1588" cy="234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s-E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334"/>
          <p:cNvSpPr>
            <a:spLocks noChangeShapeType="1"/>
          </p:cNvSpPr>
          <p:nvPr/>
        </p:nvSpPr>
        <p:spPr bwMode="auto">
          <a:xfrm>
            <a:off x="6553200" y="2679700"/>
            <a:ext cx="1588" cy="234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es-E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342"/>
          <p:cNvSpPr>
            <a:spLocks noChangeShapeType="1"/>
          </p:cNvSpPr>
          <p:nvPr/>
        </p:nvSpPr>
        <p:spPr bwMode="auto">
          <a:xfrm flipV="1">
            <a:off x="4343400" y="2743200"/>
            <a:ext cx="220980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344"/>
          <p:cNvGraphicFramePr>
            <a:graphicFrameLocks noChangeAspect="1"/>
          </p:cNvGraphicFramePr>
          <p:nvPr/>
        </p:nvGraphicFramePr>
        <p:xfrm>
          <a:off x="5105400" y="3505200"/>
          <a:ext cx="363538" cy="381000"/>
        </p:xfrm>
        <a:graphic>
          <a:graphicData uri="http://schemas.openxmlformats.org/presentationml/2006/ole">
            <p:oleObj spid="_x0000_s30723" name="Documento" r:id="rId4" imgW="385920" imgH="374760" progId="Word.Document.8">
              <p:embed/>
            </p:oleObj>
          </a:graphicData>
        </a:graphic>
      </p:graphicFrame>
      <p:sp>
        <p:nvSpPr>
          <p:cNvPr id="16" name="Line 345"/>
          <p:cNvSpPr>
            <a:spLocks noChangeShapeType="1"/>
          </p:cNvSpPr>
          <p:nvPr/>
        </p:nvSpPr>
        <p:spPr bwMode="auto">
          <a:xfrm>
            <a:off x="4343400" y="5029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 sz="20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349"/>
          <p:cNvGraphicFramePr>
            <a:graphicFrameLocks noChangeAspect="1"/>
          </p:cNvGraphicFramePr>
          <p:nvPr/>
        </p:nvGraphicFramePr>
        <p:xfrm>
          <a:off x="7408863" y="5181600"/>
          <a:ext cx="363537" cy="381000"/>
        </p:xfrm>
        <a:graphic>
          <a:graphicData uri="http://schemas.openxmlformats.org/presentationml/2006/ole">
            <p:oleObj spid="_x0000_s30724" name="Documento" r:id="rId5" imgW="385920" imgH="3747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 autoUpdateAnimBg="0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LOS NÚMEROS REALES</a:t>
            </a:r>
            <a:b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Representación sobre la recta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57200" y="1752600"/>
            <a:ext cx="75438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smtClean="0"/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NÚMEROS DECIMALES NO EXACTOS</a:t>
            </a:r>
          </a:p>
        </p:txBody>
      </p:sp>
      <p:grpSp>
        <p:nvGrpSpPr>
          <p:cNvPr id="19" name="Group 133"/>
          <p:cNvGrpSpPr>
            <a:grpSpLocks/>
          </p:cNvGrpSpPr>
          <p:nvPr/>
        </p:nvGrpSpPr>
        <p:grpSpPr bwMode="auto">
          <a:xfrm>
            <a:off x="1285875" y="2819400"/>
            <a:ext cx="6410325" cy="1600200"/>
            <a:chOff x="810" y="528"/>
            <a:chExt cx="4038" cy="1008"/>
          </a:xfrm>
        </p:grpSpPr>
        <p:sp>
          <p:nvSpPr>
            <p:cNvPr id="20" name="Line 134"/>
            <p:cNvSpPr>
              <a:spLocks noChangeShapeType="1"/>
            </p:cNvSpPr>
            <p:nvPr/>
          </p:nvSpPr>
          <p:spPr bwMode="auto">
            <a:xfrm>
              <a:off x="4272" y="120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" name="Line 135"/>
            <p:cNvSpPr>
              <a:spLocks noChangeShapeType="1"/>
            </p:cNvSpPr>
            <p:nvPr/>
          </p:nvSpPr>
          <p:spPr bwMode="auto">
            <a:xfrm>
              <a:off x="3168" y="120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3" name="Line 136"/>
            <p:cNvSpPr>
              <a:spLocks noChangeShapeType="1"/>
            </p:cNvSpPr>
            <p:nvPr/>
          </p:nvSpPr>
          <p:spPr bwMode="auto">
            <a:xfrm>
              <a:off x="3552" y="120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" name="Line 137"/>
            <p:cNvSpPr>
              <a:spLocks noChangeShapeType="1"/>
            </p:cNvSpPr>
            <p:nvPr/>
          </p:nvSpPr>
          <p:spPr bwMode="auto">
            <a:xfrm>
              <a:off x="3914" y="120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" name="Text Box 138"/>
            <p:cNvSpPr txBox="1">
              <a:spLocks noChangeArrowheads="1"/>
            </p:cNvSpPr>
            <p:nvPr/>
          </p:nvSpPr>
          <p:spPr bwMode="auto">
            <a:xfrm>
              <a:off x="2688" y="1324"/>
              <a:ext cx="32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</a:rPr>
                <a:t>2,5</a:t>
              </a:r>
            </a:p>
          </p:txBody>
        </p:sp>
        <p:sp>
          <p:nvSpPr>
            <p:cNvPr id="26" name="Text Box 139"/>
            <p:cNvSpPr txBox="1">
              <a:spLocks noChangeArrowheads="1"/>
            </p:cNvSpPr>
            <p:nvPr/>
          </p:nvSpPr>
          <p:spPr bwMode="auto">
            <a:xfrm>
              <a:off x="3072" y="1318"/>
              <a:ext cx="28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</a:rPr>
                <a:t>2,6</a:t>
              </a:r>
            </a:p>
          </p:txBody>
        </p:sp>
        <p:sp>
          <p:nvSpPr>
            <p:cNvPr id="27" name="Text Box 140"/>
            <p:cNvSpPr txBox="1">
              <a:spLocks noChangeArrowheads="1"/>
            </p:cNvSpPr>
            <p:nvPr/>
          </p:nvSpPr>
          <p:spPr bwMode="auto">
            <a:xfrm>
              <a:off x="3758" y="1318"/>
              <a:ext cx="40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2,8</a:t>
              </a:r>
            </a:p>
          </p:txBody>
        </p:sp>
        <p:sp>
          <p:nvSpPr>
            <p:cNvPr id="28" name="Text Box 141"/>
            <p:cNvSpPr txBox="1">
              <a:spLocks noChangeArrowheads="1"/>
            </p:cNvSpPr>
            <p:nvPr/>
          </p:nvSpPr>
          <p:spPr bwMode="auto">
            <a:xfrm>
              <a:off x="3428" y="1318"/>
              <a:ext cx="41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</a:rPr>
                <a:t>2,7</a:t>
              </a:r>
              <a:endParaRPr lang="es-ES_tradnl" sz="1600">
                <a:solidFill>
                  <a:schemeClr val="accent2"/>
                </a:solidFill>
              </a:endParaRPr>
            </a:p>
          </p:txBody>
        </p:sp>
        <p:sp>
          <p:nvSpPr>
            <p:cNvPr id="29" name="Text Box 142"/>
            <p:cNvSpPr txBox="1">
              <a:spLocks noChangeArrowheads="1"/>
            </p:cNvSpPr>
            <p:nvPr/>
          </p:nvSpPr>
          <p:spPr bwMode="auto">
            <a:xfrm>
              <a:off x="4126" y="1318"/>
              <a:ext cx="30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2,9</a:t>
              </a:r>
            </a:p>
          </p:txBody>
        </p:sp>
        <p:sp>
          <p:nvSpPr>
            <p:cNvPr id="30" name="Text Box 143"/>
            <p:cNvSpPr txBox="1">
              <a:spLocks noChangeArrowheads="1"/>
            </p:cNvSpPr>
            <p:nvPr/>
          </p:nvSpPr>
          <p:spPr bwMode="auto">
            <a:xfrm>
              <a:off x="4458" y="1324"/>
              <a:ext cx="39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1" name="Text Box 144"/>
            <p:cNvSpPr txBox="1">
              <a:spLocks noChangeArrowheads="1"/>
            </p:cNvSpPr>
            <p:nvPr/>
          </p:nvSpPr>
          <p:spPr bwMode="auto">
            <a:xfrm>
              <a:off x="1232" y="131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</a:rPr>
                <a:t>2,1</a:t>
              </a:r>
              <a:r>
                <a:rPr lang="es-ES_tradnl" sz="16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32" name="Text Box 145"/>
            <p:cNvSpPr txBox="1">
              <a:spLocks noChangeArrowheads="1"/>
            </p:cNvSpPr>
            <p:nvPr/>
          </p:nvSpPr>
          <p:spPr bwMode="auto">
            <a:xfrm>
              <a:off x="1592" y="131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</a:rPr>
                <a:t>2,2</a:t>
              </a:r>
              <a:r>
                <a:rPr lang="es-ES_tradnl" sz="16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33" name="Text Box 146"/>
            <p:cNvSpPr txBox="1">
              <a:spLocks noChangeArrowheads="1"/>
            </p:cNvSpPr>
            <p:nvPr/>
          </p:nvSpPr>
          <p:spPr bwMode="auto">
            <a:xfrm>
              <a:off x="1952" y="131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</a:rPr>
                <a:t>2,3</a:t>
              </a:r>
              <a:r>
                <a:rPr lang="es-ES_tradnl" sz="16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34" name="Text Box 147"/>
            <p:cNvSpPr txBox="1">
              <a:spLocks noChangeArrowheads="1"/>
            </p:cNvSpPr>
            <p:nvPr/>
          </p:nvSpPr>
          <p:spPr bwMode="auto">
            <a:xfrm>
              <a:off x="2311" y="131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000080"/>
                  </a:solidFill>
                </a:rPr>
                <a:t>2,4</a:t>
              </a:r>
              <a:r>
                <a:rPr lang="es-ES_tradnl" sz="16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35" name="Line 148"/>
            <p:cNvSpPr>
              <a:spLocks noChangeShapeType="1"/>
            </p:cNvSpPr>
            <p:nvPr/>
          </p:nvSpPr>
          <p:spPr bwMode="auto">
            <a:xfrm>
              <a:off x="2832" y="120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" name="Line 149"/>
            <p:cNvSpPr>
              <a:spLocks noChangeShapeType="1"/>
            </p:cNvSpPr>
            <p:nvPr/>
          </p:nvSpPr>
          <p:spPr bwMode="auto">
            <a:xfrm>
              <a:off x="2448" y="120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" name="Line 150"/>
            <p:cNvSpPr>
              <a:spLocks noChangeShapeType="1"/>
            </p:cNvSpPr>
            <p:nvPr/>
          </p:nvSpPr>
          <p:spPr bwMode="auto">
            <a:xfrm>
              <a:off x="2064" y="120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" name="Line 151"/>
            <p:cNvSpPr>
              <a:spLocks noChangeShapeType="1"/>
            </p:cNvSpPr>
            <p:nvPr/>
          </p:nvSpPr>
          <p:spPr bwMode="auto">
            <a:xfrm>
              <a:off x="1728" y="120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9" name="Line 152"/>
            <p:cNvSpPr>
              <a:spLocks noChangeShapeType="1"/>
            </p:cNvSpPr>
            <p:nvPr/>
          </p:nvSpPr>
          <p:spPr bwMode="auto">
            <a:xfrm>
              <a:off x="1344" y="120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0" name="Line 153"/>
            <p:cNvSpPr>
              <a:spLocks noChangeShapeType="1"/>
            </p:cNvSpPr>
            <p:nvPr/>
          </p:nvSpPr>
          <p:spPr bwMode="auto">
            <a:xfrm>
              <a:off x="1008" y="1248"/>
              <a:ext cx="3648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1" name="Line 154"/>
            <p:cNvSpPr>
              <a:spLocks noChangeShapeType="1"/>
            </p:cNvSpPr>
            <p:nvPr/>
          </p:nvSpPr>
          <p:spPr bwMode="auto">
            <a:xfrm flipV="1">
              <a:off x="1008" y="528"/>
              <a:ext cx="2544" cy="72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2" name="Line 155"/>
            <p:cNvSpPr>
              <a:spLocks noChangeShapeType="1"/>
            </p:cNvSpPr>
            <p:nvPr/>
          </p:nvSpPr>
          <p:spPr bwMode="auto">
            <a:xfrm>
              <a:off x="3888" y="528"/>
              <a:ext cx="768" cy="72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Line 156"/>
            <p:cNvSpPr>
              <a:spLocks noChangeShapeType="1"/>
            </p:cNvSpPr>
            <p:nvPr/>
          </p:nvSpPr>
          <p:spPr bwMode="auto">
            <a:xfrm>
              <a:off x="4656" y="1200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4" name="Line 157"/>
            <p:cNvSpPr>
              <a:spLocks noChangeShapeType="1"/>
            </p:cNvSpPr>
            <p:nvPr/>
          </p:nvSpPr>
          <p:spPr bwMode="auto">
            <a:xfrm>
              <a:off x="1008" y="1200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" name="Text Box 158"/>
            <p:cNvSpPr txBox="1">
              <a:spLocks noChangeArrowheads="1"/>
            </p:cNvSpPr>
            <p:nvPr/>
          </p:nvSpPr>
          <p:spPr bwMode="auto">
            <a:xfrm>
              <a:off x="810" y="1296"/>
              <a:ext cx="39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2</a:t>
              </a:r>
            </a:p>
          </p:txBody>
        </p:sp>
      </p:grpSp>
      <p:grpSp>
        <p:nvGrpSpPr>
          <p:cNvPr id="46" name="Group 159"/>
          <p:cNvGrpSpPr>
            <a:grpSpLocks/>
          </p:cNvGrpSpPr>
          <p:nvPr/>
        </p:nvGrpSpPr>
        <p:grpSpPr bwMode="auto">
          <a:xfrm>
            <a:off x="1373188" y="3962400"/>
            <a:ext cx="6323012" cy="1981200"/>
            <a:chOff x="865" y="2496"/>
            <a:chExt cx="3983" cy="1248"/>
          </a:xfrm>
        </p:grpSpPr>
        <p:grpSp>
          <p:nvGrpSpPr>
            <p:cNvPr id="47" name="Group 160"/>
            <p:cNvGrpSpPr>
              <a:grpSpLocks/>
            </p:cNvGrpSpPr>
            <p:nvPr/>
          </p:nvGrpSpPr>
          <p:grpSpPr bwMode="auto">
            <a:xfrm>
              <a:off x="865" y="3408"/>
              <a:ext cx="3983" cy="336"/>
              <a:chOff x="865" y="3408"/>
              <a:chExt cx="3983" cy="336"/>
            </a:xfrm>
          </p:grpSpPr>
          <p:sp>
            <p:nvSpPr>
              <p:cNvPr id="52" name="Line 161"/>
              <p:cNvSpPr>
                <a:spLocks noChangeShapeType="1"/>
              </p:cNvSpPr>
              <p:nvPr/>
            </p:nvSpPr>
            <p:spPr bwMode="auto">
              <a:xfrm>
                <a:off x="4276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3" name="Line 162"/>
              <p:cNvSpPr>
                <a:spLocks noChangeShapeType="1"/>
              </p:cNvSpPr>
              <p:nvPr/>
            </p:nvSpPr>
            <p:spPr bwMode="auto">
              <a:xfrm>
                <a:off x="3168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54" name="Text Box 163"/>
              <p:cNvSpPr txBox="1">
                <a:spLocks noChangeArrowheads="1"/>
              </p:cNvSpPr>
              <p:nvPr/>
            </p:nvSpPr>
            <p:spPr bwMode="auto">
              <a:xfrm>
                <a:off x="2688" y="3532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</a:rPr>
                  <a:t>2,65</a:t>
                </a:r>
              </a:p>
            </p:txBody>
          </p:sp>
          <p:sp>
            <p:nvSpPr>
              <p:cNvPr id="55" name="Text Box 164"/>
              <p:cNvSpPr txBox="1">
                <a:spLocks noChangeArrowheads="1"/>
              </p:cNvSpPr>
              <p:nvPr/>
            </p:nvSpPr>
            <p:spPr bwMode="auto">
              <a:xfrm>
                <a:off x="3072" y="3526"/>
                <a:ext cx="38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</a:rPr>
                  <a:t>2,66</a:t>
                </a:r>
              </a:p>
            </p:txBody>
          </p:sp>
          <p:sp>
            <p:nvSpPr>
              <p:cNvPr id="56" name="Text Box 165"/>
              <p:cNvSpPr txBox="1">
                <a:spLocks noChangeArrowheads="1"/>
              </p:cNvSpPr>
              <p:nvPr/>
            </p:nvSpPr>
            <p:spPr bwMode="auto">
              <a:xfrm>
                <a:off x="3758" y="3526"/>
                <a:ext cx="40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chemeClr val="accent2"/>
                    </a:solidFill>
                  </a:rPr>
                  <a:t>2,68</a:t>
                </a:r>
              </a:p>
            </p:txBody>
          </p:sp>
          <p:sp>
            <p:nvSpPr>
              <p:cNvPr id="57" name="Text Box 166"/>
              <p:cNvSpPr txBox="1">
                <a:spLocks noChangeArrowheads="1"/>
              </p:cNvSpPr>
              <p:nvPr/>
            </p:nvSpPr>
            <p:spPr bwMode="auto">
              <a:xfrm>
                <a:off x="3428" y="3526"/>
                <a:ext cx="412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</a:rPr>
                  <a:t>2,67</a:t>
                </a:r>
                <a:endParaRPr lang="es-ES_tradnl" sz="16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Text Box 167"/>
              <p:cNvSpPr txBox="1">
                <a:spLocks noChangeArrowheads="1"/>
              </p:cNvSpPr>
              <p:nvPr/>
            </p:nvSpPr>
            <p:spPr bwMode="auto">
              <a:xfrm>
                <a:off x="4126" y="3526"/>
                <a:ext cx="43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chemeClr val="accent2"/>
                    </a:solidFill>
                  </a:rPr>
                  <a:t>2,69</a:t>
                </a:r>
              </a:p>
            </p:txBody>
          </p:sp>
          <p:sp>
            <p:nvSpPr>
              <p:cNvPr id="59" name="Text Box 168"/>
              <p:cNvSpPr txBox="1">
                <a:spLocks noChangeArrowheads="1"/>
              </p:cNvSpPr>
              <p:nvPr/>
            </p:nvSpPr>
            <p:spPr bwMode="auto">
              <a:xfrm>
                <a:off x="4458" y="3504"/>
                <a:ext cx="39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chemeClr val="accent2"/>
                    </a:solidFill>
                  </a:rPr>
                  <a:t>2,7</a:t>
                </a:r>
              </a:p>
            </p:txBody>
          </p:sp>
          <p:sp>
            <p:nvSpPr>
              <p:cNvPr id="60" name="Text Box 169"/>
              <p:cNvSpPr txBox="1">
                <a:spLocks noChangeArrowheads="1"/>
              </p:cNvSpPr>
              <p:nvPr/>
            </p:nvSpPr>
            <p:spPr bwMode="auto">
              <a:xfrm>
                <a:off x="1232" y="3526"/>
                <a:ext cx="44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</a:rPr>
                  <a:t>2,61</a:t>
                </a:r>
                <a:r>
                  <a:rPr lang="es-ES_tradnl" sz="1600">
                    <a:solidFill>
                      <a:srgbClr val="FF0000"/>
                    </a:solidFill>
                  </a:rPr>
                  <a:t> </a:t>
                </a:r>
              </a:p>
            </p:txBody>
          </p:sp>
          <p:sp>
            <p:nvSpPr>
              <p:cNvPr id="61" name="Text Box 170"/>
              <p:cNvSpPr txBox="1">
                <a:spLocks noChangeArrowheads="1"/>
              </p:cNvSpPr>
              <p:nvPr/>
            </p:nvSpPr>
            <p:spPr bwMode="auto">
              <a:xfrm>
                <a:off x="1592" y="3526"/>
                <a:ext cx="42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</a:rPr>
                  <a:t>2,62</a:t>
                </a:r>
                <a:r>
                  <a:rPr lang="es-ES_tradnl" sz="1600">
                    <a:solidFill>
                      <a:srgbClr val="FF0000"/>
                    </a:solidFill>
                  </a:rPr>
                  <a:t> </a:t>
                </a:r>
              </a:p>
            </p:txBody>
          </p:sp>
          <p:sp>
            <p:nvSpPr>
              <p:cNvPr id="62" name="Text Box 171"/>
              <p:cNvSpPr txBox="1">
                <a:spLocks noChangeArrowheads="1"/>
              </p:cNvSpPr>
              <p:nvPr/>
            </p:nvSpPr>
            <p:spPr bwMode="auto">
              <a:xfrm>
                <a:off x="1952" y="3526"/>
                <a:ext cx="40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</a:rPr>
                  <a:t>2,63</a:t>
                </a:r>
                <a:r>
                  <a:rPr lang="es-ES_tradnl" sz="1600">
                    <a:solidFill>
                      <a:srgbClr val="FF0000"/>
                    </a:solidFill>
                  </a:rPr>
                  <a:t> </a:t>
                </a:r>
              </a:p>
            </p:txBody>
          </p:sp>
          <p:sp>
            <p:nvSpPr>
              <p:cNvPr id="63" name="Text Box 172"/>
              <p:cNvSpPr txBox="1">
                <a:spLocks noChangeArrowheads="1"/>
              </p:cNvSpPr>
              <p:nvPr/>
            </p:nvSpPr>
            <p:spPr bwMode="auto">
              <a:xfrm>
                <a:off x="2311" y="3526"/>
                <a:ext cx="42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</a:rPr>
                  <a:t>2,64</a:t>
                </a:r>
                <a:r>
                  <a:rPr lang="es-ES_tradnl" sz="1600">
                    <a:solidFill>
                      <a:srgbClr val="FF0000"/>
                    </a:solidFill>
                  </a:rPr>
                  <a:t> </a:t>
                </a:r>
              </a:p>
            </p:txBody>
          </p:sp>
          <p:sp>
            <p:nvSpPr>
              <p:cNvPr id="64" name="Line 173"/>
              <p:cNvSpPr>
                <a:spLocks noChangeShapeType="1"/>
              </p:cNvSpPr>
              <p:nvPr/>
            </p:nvSpPr>
            <p:spPr bwMode="auto">
              <a:xfrm>
                <a:off x="2832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5" name="Line 174"/>
              <p:cNvSpPr>
                <a:spLocks noChangeShapeType="1"/>
              </p:cNvSpPr>
              <p:nvPr/>
            </p:nvSpPr>
            <p:spPr bwMode="auto">
              <a:xfrm>
                <a:off x="2448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6" name="Line 175"/>
              <p:cNvSpPr>
                <a:spLocks noChangeShapeType="1"/>
              </p:cNvSpPr>
              <p:nvPr/>
            </p:nvSpPr>
            <p:spPr bwMode="auto">
              <a:xfrm>
                <a:off x="2064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7" name="Line 176"/>
              <p:cNvSpPr>
                <a:spLocks noChangeShapeType="1"/>
              </p:cNvSpPr>
              <p:nvPr/>
            </p:nvSpPr>
            <p:spPr bwMode="auto">
              <a:xfrm>
                <a:off x="1728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" name="Line 177"/>
              <p:cNvSpPr>
                <a:spLocks noChangeShapeType="1"/>
              </p:cNvSpPr>
              <p:nvPr/>
            </p:nvSpPr>
            <p:spPr bwMode="auto">
              <a:xfrm>
                <a:off x="1344" y="3413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9" name="Text Box 178"/>
              <p:cNvSpPr txBox="1">
                <a:spLocks noChangeArrowheads="1"/>
              </p:cNvSpPr>
              <p:nvPr/>
            </p:nvSpPr>
            <p:spPr bwMode="auto">
              <a:xfrm>
                <a:off x="865" y="3532"/>
                <a:ext cx="33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defTabSz="762000" eaLnBrk="0" hangingPunct="0">
                  <a:spcBef>
                    <a:spcPct val="50000"/>
                  </a:spcBef>
                </a:pPr>
                <a:r>
                  <a:rPr lang="es-ES_tradnl" sz="1600">
                    <a:solidFill>
                      <a:srgbClr val="000080"/>
                    </a:solidFill>
                  </a:rPr>
                  <a:t>2,6</a:t>
                </a:r>
                <a:r>
                  <a:rPr lang="es-ES_tradnl" sz="1600">
                    <a:solidFill>
                      <a:srgbClr val="FF0000"/>
                    </a:solidFill>
                  </a:rPr>
                  <a:t> </a:t>
                </a:r>
              </a:p>
            </p:txBody>
          </p:sp>
          <p:sp>
            <p:nvSpPr>
              <p:cNvPr id="70" name="Line 179"/>
              <p:cNvSpPr>
                <a:spLocks noChangeShapeType="1"/>
              </p:cNvSpPr>
              <p:nvPr/>
            </p:nvSpPr>
            <p:spPr bwMode="auto">
              <a:xfrm>
                <a:off x="4656" y="340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1" name="Line 180"/>
              <p:cNvSpPr>
                <a:spLocks noChangeShapeType="1"/>
              </p:cNvSpPr>
              <p:nvPr/>
            </p:nvSpPr>
            <p:spPr bwMode="auto">
              <a:xfrm>
                <a:off x="1008" y="3408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2" name="Oval 181"/>
              <p:cNvSpPr>
                <a:spLocks noChangeArrowheads="1"/>
              </p:cNvSpPr>
              <p:nvPr/>
            </p:nvSpPr>
            <p:spPr bwMode="auto">
              <a:xfrm>
                <a:off x="3888" y="3408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>
                  <a:solidFill>
                    <a:srgbClr val="800000"/>
                  </a:solidFill>
                </a:endParaRPr>
              </a:p>
            </p:txBody>
          </p:sp>
          <p:sp>
            <p:nvSpPr>
              <p:cNvPr id="73" name="Oval 182"/>
              <p:cNvSpPr>
                <a:spLocks noChangeArrowheads="1"/>
              </p:cNvSpPr>
              <p:nvPr/>
            </p:nvSpPr>
            <p:spPr bwMode="auto">
              <a:xfrm>
                <a:off x="3504" y="3408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48" name="Line 183"/>
            <p:cNvSpPr>
              <a:spLocks noChangeShapeType="1"/>
            </p:cNvSpPr>
            <p:nvPr/>
          </p:nvSpPr>
          <p:spPr bwMode="auto">
            <a:xfrm flipV="1">
              <a:off x="1008" y="2496"/>
              <a:ext cx="2160" cy="96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9" name="Line 184"/>
            <p:cNvSpPr>
              <a:spLocks noChangeShapeType="1"/>
            </p:cNvSpPr>
            <p:nvPr/>
          </p:nvSpPr>
          <p:spPr bwMode="auto">
            <a:xfrm>
              <a:off x="3552" y="2496"/>
              <a:ext cx="1104" cy="96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50" name="Line 185"/>
            <p:cNvSpPr>
              <a:spLocks noChangeShapeType="1"/>
            </p:cNvSpPr>
            <p:nvPr/>
          </p:nvSpPr>
          <p:spPr bwMode="auto">
            <a:xfrm>
              <a:off x="1008" y="3456"/>
              <a:ext cx="3648" cy="0"/>
            </a:xfrm>
            <a:prstGeom prst="line">
              <a:avLst/>
            </a:prstGeom>
            <a:noFill/>
            <a:ln w="38100">
              <a:solidFill>
                <a:srgbClr val="0000C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51" name="Line 186"/>
            <p:cNvSpPr>
              <a:spLocks noChangeShapeType="1"/>
            </p:cNvSpPr>
            <p:nvPr/>
          </p:nvSpPr>
          <p:spPr bwMode="auto">
            <a:xfrm>
              <a:off x="3600" y="3456"/>
              <a:ext cx="28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74" name="Group 41"/>
          <p:cNvGrpSpPr>
            <a:grpSpLocks/>
          </p:cNvGrpSpPr>
          <p:nvPr/>
        </p:nvGrpSpPr>
        <p:grpSpPr bwMode="auto">
          <a:xfrm>
            <a:off x="755576" y="2708920"/>
            <a:ext cx="7505700" cy="525462"/>
            <a:chOff x="570" y="2025"/>
            <a:chExt cx="4728" cy="331"/>
          </a:xfrm>
        </p:grpSpPr>
        <p:sp>
          <p:nvSpPr>
            <p:cNvPr id="75" name="Line 42"/>
            <p:cNvSpPr>
              <a:spLocks noChangeShapeType="1"/>
            </p:cNvSpPr>
            <p:nvPr/>
          </p:nvSpPr>
          <p:spPr bwMode="auto">
            <a:xfrm>
              <a:off x="588" y="2064"/>
              <a:ext cx="460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6" name="Line 43"/>
            <p:cNvSpPr>
              <a:spLocks noChangeShapeType="1"/>
            </p:cNvSpPr>
            <p:nvPr/>
          </p:nvSpPr>
          <p:spPr bwMode="auto">
            <a:xfrm>
              <a:off x="1059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7" name="Line 44"/>
            <p:cNvSpPr>
              <a:spLocks noChangeShapeType="1"/>
            </p:cNvSpPr>
            <p:nvPr/>
          </p:nvSpPr>
          <p:spPr bwMode="auto">
            <a:xfrm>
              <a:off x="5043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8" name="Line 45"/>
            <p:cNvSpPr>
              <a:spLocks noChangeShapeType="1"/>
            </p:cNvSpPr>
            <p:nvPr/>
          </p:nvSpPr>
          <p:spPr bwMode="auto">
            <a:xfrm>
              <a:off x="2869" y="2025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9" name="Line 46"/>
            <p:cNvSpPr>
              <a:spLocks noChangeShapeType="1"/>
            </p:cNvSpPr>
            <p:nvPr/>
          </p:nvSpPr>
          <p:spPr bwMode="auto">
            <a:xfrm>
              <a:off x="4318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0" name="Line 47"/>
            <p:cNvSpPr>
              <a:spLocks noChangeShapeType="1"/>
            </p:cNvSpPr>
            <p:nvPr/>
          </p:nvSpPr>
          <p:spPr bwMode="auto">
            <a:xfrm>
              <a:off x="4680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1" name="Line 48"/>
            <p:cNvSpPr>
              <a:spLocks noChangeShapeType="1"/>
            </p:cNvSpPr>
            <p:nvPr/>
          </p:nvSpPr>
          <p:spPr bwMode="auto">
            <a:xfrm>
              <a:off x="1421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2" name="Line 49"/>
            <p:cNvSpPr>
              <a:spLocks noChangeShapeType="1"/>
            </p:cNvSpPr>
            <p:nvPr/>
          </p:nvSpPr>
          <p:spPr bwMode="auto">
            <a:xfrm>
              <a:off x="1783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3" name="Line 50"/>
            <p:cNvSpPr>
              <a:spLocks noChangeShapeType="1"/>
            </p:cNvSpPr>
            <p:nvPr/>
          </p:nvSpPr>
          <p:spPr bwMode="auto">
            <a:xfrm>
              <a:off x="2145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4" name="Line 51"/>
            <p:cNvSpPr>
              <a:spLocks noChangeShapeType="1"/>
            </p:cNvSpPr>
            <p:nvPr/>
          </p:nvSpPr>
          <p:spPr bwMode="auto">
            <a:xfrm>
              <a:off x="2507" y="2025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5" name="Line 52"/>
            <p:cNvSpPr>
              <a:spLocks noChangeShapeType="1"/>
            </p:cNvSpPr>
            <p:nvPr/>
          </p:nvSpPr>
          <p:spPr bwMode="auto">
            <a:xfrm>
              <a:off x="3232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6" name="Line 53"/>
            <p:cNvSpPr>
              <a:spLocks noChangeShapeType="1"/>
            </p:cNvSpPr>
            <p:nvPr/>
          </p:nvSpPr>
          <p:spPr bwMode="auto">
            <a:xfrm>
              <a:off x="3594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7" name="Line 54"/>
            <p:cNvSpPr>
              <a:spLocks noChangeShapeType="1"/>
            </p:cNvSpPr>
            <p:nvPr/>
          </p:nvSpPr>
          <p:spPr bwMode="auto">
            <a:xfrm>
              <a:off x="3956" y="2025"/>
              <a:ext cx="0" cy="9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" name="Text Box 55"/>
            <p:cNvSpPr txBox="1">
              <a:spLocks noChangeArrowheads="1"/>
            </p:cNvSpPr>
            <p:nvPr/>
          </p:nvSpPr>
          <p:spPr bwMode="auto">
            <a:xfrm>
              <a:off x="2785" y="2138"/>
              <a:ext cx="25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/>
                <a:t>0</a:t>
              </a:r>
            </a:p>
          </p:txBody>
        </p:sp>
        <p:sp>
          <p:nvSpPr>
            <p:cNvPr id="89" name="Text Box 56"/>
            <p:cNvSpPr txBox="1">
              <a:spLocks noChangeArrowheads="1"/>
            </p:cNvSpPr>
            <p:nvPr/>
          </p:nvSpPr>
          <p:spPr bwMode="auto">
            <a:xfrm>
              <a:off x="3060" y="2138"/>
              <a:ext cx="28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90" name="Text Box 57"/>
            <p:cNvSpPr txBox="1">
              <a:spLocks noChangeArrowheads="1"/>
            </p:cNvSpPr>
            <p:nvPr/>
          </p:nvSpPr>
          <p:spPr bwMode="auto">
            <a:xfrm>
              <a:off x="3800" y="2138"/>
              <a:ext cx="406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91" name="Text Box 58"/>
            <p:cNvSpPr txBox="1">
              <a:spLocks noChangeArrowheads="1"/>
            </p:cNvSpPr>
            <p:nvPr/>
          </p:nvSpPr>
          <p:spPr bwMode="auto">
            <a:xfrm>
              <a:off x="3418" y="2138"/>
              <a:ext cx="41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92" name="Text Box 59"/>
            <p:cNvSpPr txBox="1">
              <a:spLocks noChangeArrowheads="1"/>
            </p:cNvSpPr>
            <p:nvPr/>
          </p:nvSpPr>
          <p:spPr bwMode="auto">
            <a:xfrm>
              <a:off x="4168" y="2138"/>
              <a:ext cx="309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93" name="Text Box 60"/>
            <p:cNvSpPr txBox="1">
              <a:spLocks noChangeArrowheads="1"/>
            </p:cNvSpPr>
            <p:nvPr/>
          </p:nvSpPr>
          <p:spPr bwMode="auto">
            <a:xfrm>
              <a:off x="4881" y="2138"/>
              <a:ext cx="41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94" name="Text Box 61"/>
            <p:cNvSpPr txBox="1">
              <a:spLocks noChangeArrowheads="1"/>
            </p:cNvSpPr>
            <p:nvPr/>
          </p:nvSpPr>
          <p:spPr bwMode="auto">
            <a:xfrm>
              <a:off x="915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</a:rPr>
                <a:t>–5 </a:t>
              </a:r>
            </a:p>
          </p:txBody>
        </p:sp>
        <p:sp>
          <p:nvSpPr>
            <p:cNvPr id="95" name="Text Box 62"/>
            <p:cNvSpPr txBox="1">
              <a:spLocks noChangeArrowheads="1"/>
            </p:cNvSpPr>
            <p:nvPr/>
          </p:nvSpPr>
          <p:spPr bwMode="auto">
            <a:xfrm>
              <a:off x="4538" y="2138"/>
              <a:ext cx="39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96" name="Text Box 63"/>
            <p:cNvSpPr txBox="1">
              <a:spLocks noChangeArrowheads="1"/>
            </p:cNvSpPr>
            <p:nvPr/>
          </p:nvSpPr>
          <p:spPr bwMode="auto">
            <a:xfrm>
              <a:off x="1274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</a:rPr>
                <a:t>–4 </a:t>
              </a:r>
            </a:p>
          </p:txBody>
        </p:sp>
        <p:sp>
          <p:nvSpPr>
            <p:cNvPr id="97" name="Text Box 64"/>
            <p:cNvSpPr txBox="1">
              <a:spLocks noChangeArrowheads="1"/>
            </p:cNvSpPr>
            <p:nvPr/>
          </p:nvSpPr>
          <p:spPr bwMode="auto">
            <a:xfrm>
              <a:off x="1634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</a:rPr>
                <a:t>–3 </a:t>
              </a:r>
            </a:p>
          </p:txBody>
        </p:sp>
        <p:sp>
          <p:nvSpPr>
            <p:cNvPr id="98" name="Text Box 65"/>
            <p:cNvSpPr txBox="1">
              <a:spLocks noChangeArrowheads="1"/>
            </p:cNvSpPr>
            <p:nvPr/>
          </p:nvSpPr>
          <p:spPr bwMode="auto">
            <a:xfrm>
              <a:off x="1994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</a:rPr>
                <a:t>–2 </a:t>
              </a:r>
            </a:p>
          </p:txBody>
        </p:sp>
        <p:sp>
          <p:nvSpPr>
            <p:cNvPr id="99" name="Text Box 66"/>
            <p:cNvSpPr txBox="1">
              <a:spLocks noChangeArrowheads="1"/>
            </p:cNvSpPr>
            <p:nvPr/>
          </p:nvSpPr>
          <p:spPr bwMode="auto">
            <a:xfrm>
              <a:off x="2353" y="2138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>
                  <a:solidFill>
                    <a:srgbClr val="FF0000"/>
                  </a:solidFill>
                </a:rPr>
                <a:t>–1 </a:t>
              </a:r>
            </a:p>
          </p:txBody>
        </p:sp>
        <p:sp>
          <p:nvSpPr>
            <p:cNvPr id="100" name="Line 67"/>
            <p:cNvSpPr>
              <a:spLocks noChangeShapeType="1"/>
            </p:cNvSpPr>
            <p:nvPr/>
          </p:nvSpPr>
          <p:spPr bwMode="auto">
            <a:xfrm>
              <a:off x="714" y="2031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1" name="Text Box 68"/>
            <p:cNvSpPr txBox="1">
              <a:spLocks noChangeArrowheads="1"/>
            </p:cNvSpPr>
            <p:nvPr/>
          </p:nvSpPr>
          <p:spPr bwMode="auto">
            <a:xfrm>
              <a:off x="570" y="2144"/>
              <a:ext cx="33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defTabSz="762000" eaLnBrk="0" hangingPunct="0">
                <a:spcBef>
                  <a:spcPct val="50000"/>
                </a:spcBef>
              </a:pPr>
              <a:r>
                <a:rPr lang="es-ES_tradnl" sz="1600" dirty="0">
                  <a:solidFill>
                    <a:srgbClr val="FF0000"/>
                  </a:solidFill>
                </a:rPr>
                <a:t>–6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CLASIFICACIÓN DE LOS Nº REALES</a:t>
            </a:r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81000" y="1752600"/>
            <a:ext cx="8534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9388" indent="-179388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Números naturales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N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) son: 0, 1, 2, 3, ..., 10, 11,.... </a:t>
            </a:r>
          </a:p>
          <a:p>
            <a:pPr marL="179388" indent="-179388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Los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Números enteros (Z)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son: ..., -11, - 10, ..., -3, -2, -1, 0, 1, 2, 3,...,10, 11,....</a:t>
            </a:r>
          </a:p>
          <a:p>
            <a:pPr marL="179388" indent="-179388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Los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Números fraccionarios (a/b)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donde a no es múltiplo de b</a:t>
            </a:r>
          </a:p>
          <a:p>
            <a:pPr lvl="1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Decimales exactos: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a,bc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Decimales periódicos puros: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a,bcbcbc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.....</a:t>
            </a:r>
          </a:p>
          <a:p>
            <a:pPr lvl="1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Decimales periódicos mixtos: </a:t>
            </a:r>
            <a:r>
              <a:rPr lang="es-ES" sz="2000" dirty="0" err="1">
                <a:latin typeface="Arial" pitchFamily="34" charset="0"/>
                <a:cs typeface="Arial" pitchFamily="34" charset="0"/>
              </a:rPr>
              <a:t>a,bcccc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....</a:t>
            </a:r>
          </a:p>
          <a:p>
            <a:pPr marL="179388" indent="-179388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Los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Números racionales (Q)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: incluyen los enteros y los fraccionarios</a:t>
            </a:r>
          </a:p>
          <a:p>
            <a:pPr marL="179388" indent="-179388">
              <a:spcBef>
                <a:spcPct val="5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Los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Números irracionales (I)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: son aquellos que no son racionales: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   Decimales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no periódicos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INTERVALOS Y SEMIRRECTAS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INTERVALOS ABIERTOS Y CERRADOS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 Box 12"/>
          <p:cNvSpPr txBox="1">
            <a:spLocks noChangeArrowheads="1"/>
          </p:cNvSpPr>
          <p:nvPr/>
        </p:nvSpPr>
        <p:spPr bwMode="auto">
          <a:xfrm>
            <a:off x="762000" y="2162145"/>
            <a:ext cx="5251759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>
                <a:latin typeface="Arial" pitchFamily="34" charset="0"/>
                <a:cs typeface="Arial" pitchFamily="34" charset="0"/>
              </a:rPr>
              <a:t> Intervalo abierto: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 (a, b) = {x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R / a &lt; x &lt; b}</a:t>
            </a:r>
            <a:endParaRPr lang="es-ES_tradnl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 Box 20"/>
          <p:cNvSpPr txBox="1">
            <a:spLocks noChangeArrowheads="1"/>
          </p:cNvSpPr>
          <p:nvPr/>
        </p:nvSpPr>
        <p:spPr bwMode="auto">
          <a:xfrm>
            <a:off x="892175" y="4170333"/>
            <a:ext cx="5293437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>
                <a:latin typeface="Arial" pitchFamily="34" charset="0"/>
                <a:cs typeface="Arial" pitchFamily="34" charset="0"/>
              </a:rPr>
              <a:t> Intervalo cerrado: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 [a, b] = {x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R / a  x  b}</a:t>
            </a:r>
          </a:p>
        </p:txBody>
      </p:sp>
      <p:sp>
        <p:nvSpPr>
          <p:cNvPr id="109" name="Text Box 27"/>
          <p:cNvSpPr txBox="1">
            <a:spLocks noChangeArrowheads="1"/>
          </p:cNvSpPr>
          <p:nvPr/>
        </p:nvSpPr>
        <p:spPr bwMode="auto">
          <a:xfrm>
            <a:off x="1066800" y="3505200"/>
            <a:ext cx="64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latin typeface="Arial" pitchFamily="34" charset="0"/>
                <a:cs typeface="Arial" pitchFamily="34" charset="0"/>
              </a:rPr>
              <a:t>Números comprendidos entre a y b</a:t>
            </a:r>
          </a:p>
        </p:txBody>
      </p:sp>
      <p:sp>
        <p:nvSpPr>
          <p:cNvPr id="110" name="Text Box 28"/>
          <p:cNvSpPr txBox="1">
            <a:spLocks noChangeArrowheads="1"/>
          </p:cNvSpPr>
          <p:nvPr/>
        </p:nvSpPr>
        <p:spPr bwMode="auto">
          <a:xfrm>
            <a:off x="1066800" y="5562600"/>
            <a:ext cx="64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latin typeface="Arial" pitchFamily="34" charset="0"/>
                <a:cs typeface="Arial" pitchFamily="34" charset="0"/>
              </a:rPr>
              <a:t>Números comprendidos entre a y b, incluidos a y b</a:t>
            </a:r>
          </a:p>
        </p:txBody>
      </p:sp>
      <p:grpSp>
        <p:nvGrpSpPr>
          <p:cNvPr id="121" name="120 Grupo"/>
          <p:cNvGrpSpPr/>
          <p:nvPr/>
        </p:nvGrpSpPr>
        <p:grpSpPr>
          <a:xfrm>
            <a:off x="1828800" y="2743200"/>
            <a:ext cx="6365875" cy="609600"/>
            <a:chOff x="1828800" y="2743200"/>
            <a:chExt cx="6365875" cy="609600"/>
          </a:xfrm>
        </p:grpSpPr>
        <p:sp>
          <p:nvSpPr>
            <p:cNvPr id="105" name="Line 19"/>
            <p:cNvSpPr>
              <a:spLocks noChangeShapeType="1"/>
            </p:cNvSpPr>
            <p:nvPr/>
          </p:nvSpPr>
          <p:spPr bwMode="auto">
            <a:xfrm>
              <a:off x="3584575" y="2806700"/>
              <a:ext cx="1936750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Line 13"/>
            <p:cNvSpPr>
              <a:spLocks noChangeShapeType="1"/>
            </p:cNvSpPr>
            <p:nvPr/>
          </p:nvSpPr>
          <p:spPr bwMode="auto">
            <a:xfrm>
              <a:off x="1828800" y="2806700"/>
              <a:ext cx="6365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Text Box 14"/>
            <p:cNvSpPr txBox="1">
              <a:spLocks noChangeArrowheads="1"/>
            </p:cNvSpPr>
            <p:nvPr/>
          </p:nvSpPr>
          <p:spPr bwMode="auto">
            <a:xfrm>
              <a:off x="3328988" y="2895600"/>
              <a:ext cx="319087" cy="45720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dirty="0"/>
                <a:t>a</a:t>
              </a:r>
            </a:p>
          </p:txBody>
        </p:sp>
        <p:sp>
          <p:nvSpPr>
            <p:cNvPr id="112" name="Text Box 15"/>
            <p:cNvSpPr txBox="1">
              <a:spLocks noChangeArrowheads="1"/>
            </p:cNvSpPr>
            <p:nvPr/>
          </p:nvSpPr>
          <p:spPr bwMode="auto">
            <a:xfrm>
              <a:off x="5430838" y="2895600"/>
              <a:ext cx="336550" cy="45720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/>
                <a:t>b</a:t>
              </a:r>
            </a:p>
          </p:txBody>
        </p:sp>
        <p:sp>
          <p:nvSpPr>
            <p:cNvPr id="113" name="Oval 17"/>
            <p:cNvSpPr>
              <a:spLocks noChangeArrowheads="1"/>
            </p:cNvSpPr>
            <p:nvPr/>
          </p:nvSpPr>
          <p:spPr bwMode="auto">
            <a:xfrm>
              <a:off x="3413125" y="2743200"/>
              <a:ext cx="171450" cy="165100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14" name="Oval 18"/>
            <p:cNvSpPr>
              <a:spLocks noChangeArrowheads="1"/>
            </p:cNvSpPr>
            <p:nvPr/>
          </p:nvSpPr>
          <p:spPr bwMode="auto">
            <a:xfrm>
              <a:off x="5521325" y="2743200"/>
              <a:ext cx="171450" cy="165100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1817688" y="5016500"/>
            <a:ext cx="6364287" cy="635000"/>
            <a:chOff x="1817688" y="5016500"/>
            <a:chExt cx="6364287" cy="635000"/>
          </a:xfrm>
        </p:grpSpPr>
        <p:sp>
          <p:nvSpPr>
            <p:cNvPr id="107" name="Line 21"/>
            <p:cNvSpPr>
              <a:spLocks noChangeShapeType="1"/>
            </p:cNvSpPr>
            <p:nvPr/>
          </p:nvSpPr>
          <p:spPr bwMode="auto">
            <a:xfrm>
              <a:off x="1817688" y="5105400"/>
              <a:ext cx="63642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Line 26"/>
            <p:cNvSpPr>
              <a:spLocks noChangeShapeType="1"/>
            </p:cNvSpPr>
            <p:nvPr/>
          </p:nvSpPr>
          <p:spPr bwMode="auto">
            <a:xfrm>
              <a:off x="3570288" y="5105400"/>
              <a:ext cx="191611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Oval 22"/>
            <p:cNvSpPr>
              <a:spLocks noChangeArrowheads="1"/>
            </p:cNvSpPr>
            <p:nvPr/>
          </p:nvSpPr>
          <p:spPr bwMode="auto">
            <a:xfrm>
              <a:off x="3457575" y="5016500"/>
              <a:ext cx="171450" cy="165100"/>
            </a:xfrm>
            <a:prstGeom prst="ellipse">
              <a:avLst/>
            </a:prstGeom>
            <a:solidFill>
              <a:srgbClr val="800000"/>
            </a:solidFill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16" name="Text Box 23"/>
            <p:cNvSpPr txBox="1">
              <a:spLocks noChangeArrowheads="1"/>
            </p:cNvSpPr>
            <p:nvPr/>
          </p:nvSpPr>
          <p:spPr bwMode="auto">
            <a:xfrm>
              <a:off x="3317875" y="5194300"/>
              <a:ext cx="319088" cy="45720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/>
                <a:t>a</a:t>
              </a:r>
            </a:p>
          </p:txBody>
        </p:sp>
        <p:sp>
          <p:nvSpPr>
            <p:cNvPr id="117" name="Oval 24"/>
            <p:cNvSpPr>
              <a:spLocks noChangeArrowheads="1"/>
            </p:cNvSpPr>
            <p:nvPr/>
          </p:nvSpPr>
          <p:spPr bwMode="auto">
            <a:xfrm>
              <a:off x="5464175" y="5022850"/>
              <a:ext cx="171450" cy="165100"/>
            </a:xfrm>
            <a:prstGeom prst="ellipse">
              <a:avLst/>
            </a:prstGeom>
            <a:solidFill>
              <a:srgbClr val="800000"/>
            </a:solidFill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118" name="Text Box 25"/>
            <p:cNvSpPr txBox="1">
              <a:spLocks noChangeArrowheads="1"/>
            </p:cNvSpPr>
            <p:nvPr/>
          </p:nvSpPr>
          <p:spPr bwMode="auto">
            <a:xfrm>
              <a:off x="5419725" y="5194300"/>
              <a:ext cx="336550" cy="45720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/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 autoUpdateAnimBg="0"/>
      <p:bldP spid="103" grpId="0" autoUpdateAnimBg="0"/>
      <p:bldP spid="106" grpId="0" autoUpdateAnimBg="0"/>
      <p:bldP spid="109" grpId="0" autoUpdateAnimBg="0"/>
      <p:bldP spid="11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INTERVALOS Y SEMIRRECTAS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INTERVALOS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SEMIABIERTOS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762000" y="2162145"/>
            <a:ext cx="3081293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[a, b) = {x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R / a  x &lt; b}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892175" y="4170333"/>
            <a:ext cx="3081293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>
                <a:latin typeface="Arial" pitchFamily="34" charset="0"/>
                <a:cs typeface="Arial" pitchFamily="34" charset="0"/>
              </a:rPr>
              <a:t> (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a, b] = {x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R / a &lt; x  b}</a:t>
            </a:r>
          </a:p>
        </p:txBody>
      </p:sp>
      <p:grpSp>
        <p:nvGrpSpPr>
          <p:cNvPr id="37" name="36 Grupo"/>
          <p:cNvGrpSpPr/>
          <p:nvPr/>
        </p:nvGrpSpPr>
        <p:grpSpPr>
          <a:xfrm>
            <a:off x="1817688" y="5022850"/>
            <a:ext cx="6364287" cy="628650"/>
            <a:chOff x="1817688" y="5022850"/>
            <a:chExt cx="6364287" cy="628650"/>
          </a:xfrm>
        </p:grpSpPr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1817688" y="5105400"/>
              <a:ext cx="63642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3317875" y="5194300"/>
              <a:ext cx="319088" cy="45720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/>
                <a:t>a</a:t>
              </a:r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5464175" y="5022850"/>
              <a:ext cx="171450" cy="165100"/>
            </a:xfrm>
            <a:prstGeom prst="ellipse">
              <a:avLst/>
            </a:prstGeom>
            <a:solidFill>
              <a:srgbClr val="800000"/>
            </a:solidFill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33" name="Text Box 37"/>
            <p:cNvSpPr txBox="1">
              <a:spLocks noChangeArrowheads="1"/>
            </p:cNvSpPr>
            <p:nvPr/>
          </p:nvSpPr>
          <p:spPr bwMode="auto">
            <a:xfrm>
              <a:off x="5419725" y="5194300"/>
              <a:ext cx="336550" cy="45720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/>
                <a:t>b</a:t>
              </a:r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3570288" y="5105400"/>
              <a:ext cx="1916112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1066800" y="3505200"/>
            <a:ext cx="64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latin typeface="Arial" pitchFamily="34" charset="0"/>
                <a:cs typeface="Arial" pitchFamily="34" charset="0"/>
              </a:rPr>
              <a:t>Números comprendidos entre a y b, incluido a</a:t>
            </a:r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1066800" y="5562600"/>
            <a:ext cx="64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latin typeface="Arial" pitchFamily="34" charset="0"/>
                <a:cs typeface="Arial" pitchFamily="34" charset="0"/>
              </a:rPr>
              <a:t>Números comprendidos entre a y b, incluido b</a:t>
            </a:r>
          </a:p>
        </p:txBody>
      </p:sp>
      <p:grpSp>
        <p:nvGrpSpPr>
          <p:cNvPr id="40" name="39 Grupo"/>
          <p:cNvGrpSpPr/>
          <p:nvPr/>
        </p:nvGrpSpPr>
        <p:grpSpPr>
          <a:xfrm>
            <a:off x="1828800" y="2743200"/>
            <a:ext cx="6365875" cy="609600"/>
            <a:chOff x="1828800" y="2743200"/>
            <a:chExt cx="6365875" cy="609600"/>
          </a:xfrm>
        </p:grpSpPr>
        <p:grpSp>
          <p:nvGrpSpPr>
            <p:cNvPr id="38" name="37 Grupo"/>
            <p:cNvGrpSpPr/>
            <p:nvPr/>
          </p:nvGrpSpPr>
          <p:grpSpPr>
            <a:xfrm>
              <a:off x="1828800" y="2743200"/>
              <a:ext cx="6365875" cy="609600"/>
              <a:chOff x="1828800" y="2743200"/>
              <a:chExt cx="6365875" cy="609600"/>
            </a:xfrm>
          </p:grpSpPr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>
                <a:off x="1828800" y="2806700"/>
                <a:ext cx="63658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E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3328988" y="2895600"/>
                <a:ext cx="319087" cy="457200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/>
                  <a:t>a</a:t>
                </a:r>
              </a:p>
            </p:txBody>
          </p:sp>
          <p:sp>
            <p:nvSpPr>
              <p:cNvPr id="26" name="Text Box 22"/>
              <p:cNvSpPr txBox="1">
                <a:spLocks noChangeArrowheads="1"/>
              </p:cNvSpPr>
              <p:nvPr/>
            </p:nvSpPr>
            <p:spPr bwMode="auto">
              <a:xfrm>
                <a:off x="5430838" y="2895600"/>
                <a:ext cx="336550" cy="457200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/>
                  <a:t>b</a:t>
                </a:r>
              </a:p>
            </p:txBody>
          </p:sp>
          <p:sp>
            <p:nvSpPr>
              <p:cNvPr id="27" name="Oval 24"/>
              <p:cNvSpPr>
                <a:spLocks noChangeArrowheads="1"/>
              </p:cNvSpPr>
              <p:nvPr/>
            </p:nvSpPr>
            <p:spPr bwMode="auto">
              <a:xfrm>
                <a:off x="3413125" y="2743200"/>
                <a:ext cx="171450" cy="165100"/>
              </a:xfrm>
              <a:prstGeom prst="ellipse">
                <a:avLst/>
              </a:prstGeom>
              <a:solidFill>
                <a:srgbClr val="800000"/>
              </a:solidFill>
              <a:ln w="28575">
                <a:solidFill>
                  <a:srgbClr val="80000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28" name="Oval 25"/>
              <p:cNvSpPr>
                <a:spLocks noChangeArrowheads="1"/>
              </p:cNvSpPr>
              <p:nvPr/>
            </p:nvSpPr>
            <p:spPr bwMode="auto">
              <a:xfrm>
                <a:off x="5521325" y="2743200"/>
                <a:ext cx="171450" cy="165100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sp>
          <p:nvSpPr>
            <p:cNvPr id="39" name="Line 26"/>
            <p:cNvSpPr>
              <a:spLocks noChangeShapeType="1"/>
            </p:cNvSpPr>
            <p:nvPr/>
          </p:nvSpPr>
          <p:spPr bwMode="auto">
            <a:xfrm>
              <a:off x="3584575" y="2806700"/>
              <a:ext cx="1936750" cy="0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9" grpId="0" autoUpdateAnimBg="0"/>
      <p:bldP spid="35" grpId="0" autoUpdateAnimBg="0"/>
      <p:bldP spid="3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INTERVALOS Y SEMIRRECTAS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SEMIRRECTAS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762000" y="2162145"/>
            <a:ext cx="7391400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(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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, a) = {x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R / x &lt; a}  Números menores que a</a:t>
            </a:r>
          </a:p>
        </p:txBody>
      </p: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62000" y="4170333"/>
            <a:ext cx="5657318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>
                <a:latin typeface="Arial" pitchFamily="34" charset="0"/>
                <a:cs typeface="Arial" pitchFamily="34" charset="0"/>
              </a:rPr>
              <a:t> (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a, 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)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 = {x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R / a &lt; x}  Números mayores que a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762000" y="3076545"/>
            <a:ext cx="7391400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(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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, a] = {x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R / x  a}  Números menores o iguales que a</a:t>
            </a:r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762000" y="5362545"/>
            <a:ext cx="6747360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>
                <a:latin typeface="Arial" pitchFamily="34" charset="0"/>
                <a:cs typeface="Arial" pitchFamily="34" charset="0"/>
              </a:rPr>
              <a:t> [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a, 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)</a:t>
            </a:r>
            <a:r>
              <a:rPr lang="es-ES_tradnl" sz="2000">
                <a:latin typeface="Arial" pitchFamily="34" charset="0"/>
                <a:cs typeface="Arial" pitchFamily="34" charset="0"/>
              </a:rPr>
              <a:t> = {x</a:t>
            </a:r>
            <a:r>
              <a:rPr lang="es-ES_tradnl" sz="2000">
                <a:latin typeface="Arial" pitchFamily="34" charset="0"/>
                <a:cs typeface="Arial" pitchFamily="34" charset="0"/>
                <a:sym typeface="Symbol" pitchFamily="18" charset="2"/>
              </a:rPr>
              <a:t>R / a  x}  Números mayores o iguales que a</a:t>
            </a:r>
          </a:p>
        </p:txBody>
      </p:sp>
      <p:grpSp>
        <p:nvGrpSpPr>
          <p:cNvPr id="86" name="85 Grupo"/>
          <p:cNvGrpSpPr/>
          <p:nvPr/>
        </p:nvGrpSpPr>
        <p:grpSpPr>
          <a:xfrm>
            <a:off x="990600" y="6019800"/>
            <a:ext cx="6858000" cy="504855"/>
            <a:chOff x="990600" y="6019800"/>
            <a:chExt cx="6858000" cy="504855"/>
          </a:xfrm>
        </p:grpSpPr>
        <p:sp>
          <p:nvSpPr>
            <p:cNvPr id="60" name="Line 27"/>
            <p:cNvSpPr>
              <a:spLocks noChangeShapeType="1"/>
            </p:cNvSpPr>
            <p:nvPr/>
          </p:nvSpPr>
          <p:spPr bwMode="auto">
            <a:xfrm>
              <a:off x="990600" y="6083300"/>
              <a:ext cx="6364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4598039" y="6124545"/>
              <a:ext cx="327334" cy="40011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200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2" name="Line 30"/>
            <p:cNvSpPr>
              <a:spLocks noChangeShapeType="1"/>
            </p:cNvSpPr>
            <p:nvPr/>
          </p:nvSpPr>
          <p:spPr bwMode="auto">
            <a:xfrm>
              <a:off x="4800600" y="6076950"/>
              <a:ext cx="30480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Oval 28"/>
            <p:cNvSpPr>
              <a:spLocks noChangeArrowheads="1"/>
            </p:cNvSpPr>
            <p:nvPr/>
          </p:nvSpPr>
          <p:spPr bwMode="auto">
            <a:xfrm>
              <a:off x="4648200" y="6019800"/>
              <a:ext cx="171450" cy="165100"/>
            </a:xfrm>
            <a:prstGeom prst="ellipse">
              <a:avLst/>
            </a:prstGeom>
            <a:solidFill>
              <a:srgbClr val="800000"/>
            </a:solidFill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899592" y="2743200"/>
            <a:ext cx="6380683" cy="504855"/>
            <a:chOff x="899592" y="2743200"/>
            <a:chExt cx="6380683" cy="504855"/>
          </a:xfrm>
        </p:grpSpPr>
        <p:sp>
          <p:nvSpPr>
            <p:cNvPr id="51" name="Line 12"/>
            <p:cNvSpPr>
              <a:spLocks noChangeShapeType="1"/>
            </p:cNvSpPr>
            <p:nvPr/>
          </p:nvSpPr>
          <p:spPr bwMode="auto">
            <a:xfrm>
              <a:off x="914400" y="2806700"/>
              <a:ext cx="6365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 Box 13"/>
            <p:cNvSpPr txBox="1">
              <a:spLocks noChangeArrowheads="1"/>
            </p:cNvSpPr>
            <p:nvPr/>
          </p:nvSpPr>
          <p:spPr bwMode="auto">
            <a:xfrm>
              <a:off x="4553589" y="2847945"/>
              <a:ext cx="327334" cy="40011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200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63" name="Oval 14"/>
            <p:cNvSpPr>
              <a:spLocks noChangeArrowheads="1"/>
            </p:cNvSpPr>
            <p:nvPr/>
          </p:nvSpPr>
          <p:spPr bwMode="auto">
            <a:xfrm>
              <a:off x="4606925" y="2743200"/>
              <a:ext cx="171450" cy="165100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9" name="Line 19"/>
            <p:cNvSpPr>
              <a:spLocks noChangeShapeType="1"/>
            </p:cNvSpPr>
            <p:nvPr/>
          </p:nvSpPr>
          <p:spPr bwMode="auto">
            <a:xfrm>
              <a:off x="899592" y="2852936"/>
              <a:ext cx="37338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93" name="92 Grupo"/>
          <p:cNvGrpSpPr/>
          <p:nvPr/>
        </p:nvGrpSpPr>
        <p:grpSpPr>
          <a:xfrm>
            <a:off x="1115616" y="3789040"/>
            <a:ext cx="6380683" cy="546100"/>
            <a:chOff x="899592" y="3721100"/>
            <a:chExt cx="6380683" cy="546100"/>
          </a:xfrm>
        </p:grpSpPr>
        <p:sp>
          <p:nvSpPr>
            <p:cNvPr id="56" name="Line 21"/>
            <p:cNvSpPr>
              <a:spLocks noChangeShapeType="1"/>
            </p:cNvSpPr>
            <p:nvPr/>
          </p:nvSpPr>
          <p:spPr bwMode="auto">
            <a:xfrm>
              <a:off x="914400" y="3784600"/>
              <a:ext cx="6365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22"/>
            <p:cNvSpPr>
              <a:spLocks noChangeArrowheads="1"/>
            </p:cNvSpPr>
            <p:nvPr/>
          </p:nvSpPr>
          <p:spPr bwMode="auto">
            <a:xfrm>
              <a:off x="4648200" y="3721100"/>
              <a:ext cx="171450" cy="165100"/>
            </a:xfrm>
            <a:prstGeom prst="ellipse">
              <a:avLst/>
            </a:prstGeom>
            <a:solidFill>
              <a:srgbClr val="800000"/>
            </a:solidFill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66" name="Text Box 24"/>
            <p:cNvSpPr txBox="1">
              <a:spLocks noChangeArrowheads="1"/>
            </p:cNvSpPr>
            <p:nvPr/>
          </p:nvSpPr>
          <p:spPr bwMode="auto">
            <a:xfrm>
              <a:off x="4572000" y="3810000"/>
              <a:ext cx="319088" cy="45720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dirty="0"/>
                <a:t>a</a:t>
              </a:r>
            </a:p>
          </p:txBody>
        </p:sp>
        <p:sp>
          <p:nvSpPr>
            <p:cNvPr id="70" name="Line 23"/>
            <p:cNvSpPr>
              <a:spLocks noChangeShapeType="1"/>
            </p:cNvSpPr>
            <p:nvPr/>
          </p:nvSpPr>
          <p:spPr bwMode="auto">
            <a:xfrm>
              <a:off x="899592" y="3789040"/>
              <a:ext cx="37338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91" name="90 Grupo"/>
          <p:cNvGrpSpPr/>
          <p:nvPr/>
        </p:nvGrpSpPr>
        <p:grpSpPr>
          <a:xfrm>
            <a:off x="1143000" y="4953000"/>
            <a:ext cx="6858000" cy="460286"/>
            <a:chOff x="1143000" y="4953000"/>
            <a:chExt cx="6858000" cy="460286"/>
          </a:xfrm>
        </p:grpSpPr>
        <p:sp>
          <p:nvSpPr>
            <p:cNvPr id="75" name="Oval 17"/>
            <p:cNvSpPr>
              <a:spLocks noChangeArrowheads="1"/>
            </p:cNvSpPr>
            <p:nvPr/>
          </p:nvSpPr>
          <p:spPr bwMode="auto">
            <a:xfrm>
              <a:off x="4789488" y="4953000"/>
              <a:ext cx="171450" cy="165100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 type="none" w="lg" len="lg"/>
              <a:tailEnd type="none" w="lg" len="lg"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4" name="Text Box 18"/>
            <p:cNvSpPr txBox="1">
              <a:spLocks noChangeArrowheads="1"/>
            </p:cNvSpPr>
            <p:nvPr/>
          </p:nvSpPr>
          <p:spPr bwMode="auto">
            <a:xfrm>
              <a:off x="4644008" y="5013176"/>
              <a:ext cx="327334" cy="400110"/>
            </a:xfrm>
            <a:prstGeom prst="rect">
              <a:avLst/>
            </a:prstGeom>
            <a:noFill/>
            <a:ln w="28575">
              <a:noFill/>
              <a:miter lim="800000"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s-ES_tradnl" sz="20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74" name="Line 16"/>
            <p:cNvSpPr>
              <a:spLocks noChangeShapeType="1"/>
            </p:cNvSpPr>
            <p:nvPr/>
          </p:nvSpPr>
          <p:spPr bwMode="auto">
            <a:xfrm>
              <a:off x="1143000" y="5035550"/>
              <a:ext cx="6364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9" name="Line 25"/>
            <p:cNvSpPr>
              <a:spLocks noChangeShapeType="1"/>
            </p:cNvSpPr>
            <p:nvPr/>
          </p:nvSpPr>
          <p:spPr bwMode="auto">
            <a:xfrm>
              <a:off x="4953000" y="5029200"/>
              <a:ext cx="3048000" cy="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 autoUpdateAnimBg="0"/>
      <p:bldP spid="50" grpId="0" autoUpdateAnimBg="0"/>
      <p:bldP spid="53" grpId="0" autoUpdateAnimBg="0"/>
      <p:bldP spid="55" grpId="0" autoUpdateAnimBg="0"/>
      <p:bldP spid="5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ENTORNOS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1828800" y="4219545"/>
            <a:ext cx="7391400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Entorno por la izquierda de centro a y radio r = (a-</a:t>
            </a:r>
            <a:r>
              <a:rPr lang="es-ES_tradnl" sz="2000" dirty="0" err="1">
                <a:latin typeface="Arial" pitchFamily="34" charset="0"/>
                <a:cs typeface="Arial" pitchFamily="34" charset="0"/>
              </a:rPr>
              <a:t>r,a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)</a:t>
            </a:r>
            <a:endParaRPr lang="es-ES_tradnl" sz="2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762000" y="3228946"/>
            <a:ext cx="7482408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 dirty="0">
                <a:latin typeface="Arial" pitchFamily="34" charset="0"/>
                <a:cs typeface="Arial" pitchFamily="34" charset="0"/>
              </a:rPr>
              <a:t> E*(</a:t>
            </a:r>
            <a:r>
              <a:rPr lang="es-ES_tradnl" sz="2000" b="1" dirty="0" err="1">
                <a:latin typeface="Arial" pitchFamily="34" charset="0"/>
                <a:cs typeface="Arial" pitchFamily="34" charset="0"/>
              </a:rPr>
              <a:t>a,r</a:t>
            </a:r>
            <a:r>
              <a:rPr lang="es-ES_tradnl" sz="2000" b="1" dirty="0">
                <a:latin typeface="Arial" pitchFamily="34" charset="0"/>
                <a:cs typeface="Arial" pitchFamily="34" charset="0"/>
              </a:rPr>
              <a:t>) :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Entorno reducido de centro a y radio r = (a-</a:t>
            </a:r>
            <a:r>
              <a:rPr lang="es-ES_tradnl" sz="2000" dirty="0" err="1">
                <a:latin typeface="Arial" pitchFamily="34" charset="0"/>
                <a:cs typeface="Arial" pitchFamily="34" charset="0"/>
              </a:rPr>
              <a:t>r,a+r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) –{a}</a:t>
            </a:r>
            <a:endParaRPr lang="es-ES_tradnl" sz="2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28" name="Object 35"/>
          <p:cNvGraphicFramePr>
            <a:graphicFrameLocks noChangeAspect="1"/>
          </p:cNvGraphicFramePr>
          <p:nvPr/>
        </p:nvGraphicFramePr>
        <p:xfrm>
          <a:off x="838200" y="4279900"/>
          <a:ext cx="1117600" cy="368300"/>
        </p:xfrm>
        <a:graphic>
          <a:graphicData uri="http://schemas.openxmlformats.org/presentationml/2006/ole">
            <p:oleObj spid="_x0000_s32770" name="Ecuación" r:id="rId3" imgW="1117440" imgH="368280" progId="Equation.3">
              <p:embed/>
            </p:oleObj>
          </a:graphicData>
        </a:graphic>
      </p:graphicFrame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905000" y="5362545"/>
            <a:ext cx="7391400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Entorno por la derecha de centro a y radio r = (</a:t>
            </a:r>
            <a:r>
              <a:rPr lang="es-ES_tradnl" sz="2000" dirty="0" err="1">
                <a:latin typeface="Arial" pitchFamily="34" charset="0"/>
                <a:cs typeface="Arial" pitchFamily="34" charset="0"/>
              </a:rPr>
              <a:t>a,a+r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)</a:t>
            </a:r>
            <a:endParaRPr lang="es-ES_tradnl" sz="2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30" name="Object 37"/>
          <p:cNvGraphicFramePr>
            <a:graphicFrameLocks noChangeAspect="1"/>
          </p:cNvGraphicFramePr>
          <p:nvPr/>
        </p:nvGraphicFramePr>
        <p:xfrm>
          <a:off x="838200" y="5410200"/>
          <a:ext cx="1117600" cy="368300"/>
        </p:xfrm>
        <a:graphic>
          <a:graphicData uri="http://schemas.openxmlformats.org/presentationml/2006/ole">
            <p:oleObj spid="_x0000_s32771" name="Ecuación" r:id="rId4" imgW="1117440" imgH="368280" progId="Equation.3">
              <p:embed/>
            </p:oleObj>
          </a:graphicData>
        </a:graphic>
      </p:graphicFrame>
      <p:grpSp>
        <p:nvGrpSpPr>
          <p:cNvPr id="31" name="Group 84"/>
          <p:cNvGrpSpPr>
            <a:grpSpLocks/>
          </p:cNvGrpSpPr>
          <p:nvPr/>
        </p:nvGrpSpPr>
        <p:grpSpPr bwMode="auto">
          <a:xfrm>
            <a:off x="914400" y="2743200"/>
            <a:ext cx="6365875" cy="533400"/>
            <a:chOff x="576" y="1728"/>
            <a:chExt cx="4010" cy="336"/>
          </a:xfrm>
        </p:grpSpPr>
        <p:sp>
          <p:nvSpPr>
            <p:cNvPr id="32" name="Line 51"/>
            <p:cNvSpPr>
              <a:spLocks noChangeShapeType="1"/>
            </p:cNvSpPr>
            <p:nvPr/>
          </p:nvSpPr>
          <p:spPr bwMode="auto">
            <a:xfrm>
              <a:off x="576" y="1768"/>
              <a:ext cx="4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grpSp>
          <p:nvGrpSpPr>
            <p:cNvPr id="33" name="Group 55"/>
            <p:cNvGrpSpPr>
              <a:grpSpLocks/>
            </p:cNvGrpSpPr>
            <p:nvPr/>
          </p:nvGrpSpPr>
          <p:grpSpPr bwMode="auto">
            <a:xfrm>
              <a:off x="1847" y="1728"/>
              <a:ext cx="329" cy="336"/>
              <a:chOff x="2807" y="1728"/>
              <a:chExt cx="329" cy="336"/>
            </a:xfrm>
          </p:grpSpPr>
          <p:sp>
            <p:nvSpPr>
              <p:cNvPr id="38" name="Text Box 56"/>
              <p:cNvSpPr txBox="1">
                <a:spLocks noChangeArrowheads="1"/>
              </p:cNvSpPr>
              <p:nvPr/>
            </p:nvSpPr>
            <p:spPr bwMode="auto">
              <a:xfrm>
                <a:off x="2807" y="1776"/>
                <a:ext cx="329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 dirty="0"/>
                  <a:t>a-r</a:t>
                </a:r>
              </a:p>
            </p:txBody>
          </p:sp>
          <p:sp>
            <p:nvSpPr>
              <p:cNvPr id="39" name="Oval 57"/>
              <p:cNvSpPr>
                <a:spLocks noChangeArrowheads="1"/>
              </p:cNvSpPr>
              <p:nvPr/>
            </p:nvSpPr>
            <p:spPr bwMode="auto">
              <a:xfrm>
                <a:off x="2902" y="1728"/>
                <a:ext cx="108" cy="104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grpSp>
          <p:nvGrpSpPr>
            <p:cNvPr id="34" name="Group 58"/>
            <p:cNvGrpSpPr>
              <a:grpSpLocks/>
            </p:cNvGrpSpPr>
            <p:nvPr/>
          </p:nvGrpSpPr>
          <p:grpSpPr bwMode="auto">
            <a:xfrm>
              <a:off x="3649" y="1728"/>
              <a:ext cx="373" cy="336"/>
              <a:chOff x="2785" y="1728"/>
              <a:chExt cx="373" cy="336"/>
            </a:xfrm>
          </p:grpSpPr>
          <p:sp>
            <p:nvSpPr>
              <p:cNvPr id="36" name="Text Box 59"/>
              <p:cNvSpPr txBox="1">
                <a:spLocks noChangeArrowheads="1"/>
              </p:cNvSpPr>
              <p:nvPr/>
            </p:nvSpPr>
            <p:spPr bwMode="auto">
              <a:xfrm>
                <a:off x="2785" y="1776"/>
                <a:ext cx="37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/>
                  <a:t>a+r</a:t>
                </a:r>
              </a:p>
            </p:txBody>
          </p:sp>
          <p:sp>
            <p:nvSpPr>
              <p:cNvPr id="37" name="Oval 60"/>
              <p:cNvSpPr>
                <a:spLocks noChangeArrowheads="1"/>
              </p:cNvSpPr>
              <p:nvPr/>
            </p:nvSpPr>
            <p:spPr bwMode="auto">
              <a:xfrm>
                <a:off x="2902" y="1728"/>
                <a:ext cx="108" cy="104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sp>
          <p:nvSpPr>
            <p:cNvPr id="35" name="Line 83"/>
            <p:cNvSpPr>
              <a:spLocks noChangeShapeType="1"/>
            </p:cNvSpPr>
            <p:nvPr/>
          </p:nvSpPr>
          <p:spPr bwMode="auto">
            <a:xfrm>
              <a:off x="2064" y="1776"/>
              <a:ext cx="172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0" name="Group 91"/>
          <p:cNvGrpSpPr>
            <a:grpSpLocks/>
          </p:cNvGrpSpPr>
          <p:nvPr/>
        </p:nvGrpSpPr>
        <p:grpSpPr bwMode="auto">
          <a:xfrm>
            <a:off x="914400" y="3733800"/>
            <a:ext cx="6365875" cy="533400"/>
            <a:chOff x="576" y="2352"/>
            <a:chExt cx="4010" cy="336"/>
          </a:xfrm>
        </p:grpSpPr>
        <p:grpSp>
          <p:nvGrpSpPr>
            <p:cNvPr id="41" name="Group 49"/>
            <p:cNvGrpSpPr>
              <a:grpSpLocks/>
            </p:cNvGrpSpPr>
            <p:nvPr/>
          </p:nvGrpSpPr>
          <p:grpSpPr bwMode="auto">
            <a:xfrm>
              <a:off x="576" y="2352"/>
              <a:ext cx="4010" cy="336"/>
              <a:chOff x="576" y="1728"/>
              <a:chExt cx="4010" cy="336"/>
            </a:xfrm>
          </p:grpSpPr>
          <p:sp>
            <p:nvSpPr>
              <p:cNvPr id="44" name="Line 12"/>
              <p:cNvSpPr>
                <a:spLocks noChangeShapeType="1"/>
              </p:cNvSpPr>
              <p:nvPr/>
            </p:nvSpPr>
            <p:spPr bwMode="auto">
              <a:xfrm>
                <a:off x="576" y="1768"/>
                <a:ext cx="401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grpSp>
            <p:nvGrpSpPr>
              <p:cNvPr id="45" name="Group 38"/>
              <p:cNvGrpSpPr>
                <a:grpSpLocks/>
              </p:cNvGrpSpPr>
              <p:nvPr/>
            </p:nvGrpSpPr>
            <p:grpSpPr bwMode="auto">
              <a:xfrm>
                <a:off x="2871" y="1728"/>
                <a:ext cx="201" cy="336"/>
                <a:chOff x="2871" y="1728"/>
                <a:chExt cx="201" cy="336"/>
              </a:xfrm>
            </p:grpSpPr>
            <p:sp>
              <p:nvSpPr>
                <p:cNvPr id="7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871" y="1776"/>
                  <a:ext cx="201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s-ES_tradnl"/>
                    <a:t>a</a:t>
                  </a:r>
                </a:p>
              </p:txBody>
            </p:sp>
            <p:sp>
              <p:nvSpPr>
                <p:cNvPr id="72" name="Oval 14"/>
                <p:cNvSpPr>
                  <a:spLocks noChangeArrowheads="1"/>
                </p:cNvSpPr>
                <p:nvPr/>
              </p:nvSpPr>
              <p:spPr bwMode="auto">
                <a:xfrm>
                  <a:off x="2902" y="1728"/>
                  <a:ext cx="108" cy="104"/>
                </a:xfrm>
                <a:prstGeom prst="ellips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s-ES"/>
                </a:p>
              </p:txBody>
            </p:sp>
          </p:grpSp>
          <p:grpSp>
            <p:nvGrpSpPr>
              <p:cNvPr id="46" name="Group 39"/>
              <p:cNvGrpSpPr>
                <a:grpSpLocks/>
              </p:cNvGrpSpPr>
              <p:nvPr/>
            </p:nvGrpSpPr>
            <p:grpSpPr bwMode="auto">
              <a:xfrm>
                <a:off x="1847" y="1728"/>
                <a:ext cx="329" cy="336"/>
                <a:chOff x="2807" y="1728"/>
                <a:chExt cx="329" cy="336"/>
              </a:xfrm>
            </p:grpSpPr>
            <p:sp>
              <p:nvSpPr>
                <p:cNvPr id="6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07" y="1776"/>
                  <a:ext cx="329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s-ES_tradnl"/>
                    <a:t>a-r</a:t>
                  </a:r>
                </a:p>
              </p:txBody>
            </p:sp>
            <p:sp>
              <p:nvSpPr>
                <p:cNvPr id="68" name="Oval 41"/>
                <p:cNvSpPr>
                  <a:spLocks noChangeArrowheads="1"/>
                </p:cNvSpPr>
                <p:nvPr/>
              </p:nvSpPr>
              <p:spPr bwMode="auto">
                <a:xfrm>
                  <a:off x="2902" y="1728"/>
                  <a:ext cx="108" cy="104"/>
                </a:xfrm>
                <a:prstGeom prst="ellips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s-ES"/>
                </a:p>
              </p:txBody>
            </p:sp>
          </p:grpSp>
          <p:grpSp>
            <p:nvGrpSpPr>
              <p:cNvPr id="47" name="Group 42"/>
              <p:cNvGrpSpPr>
                <a:grpSpLocks/>
              </p:cNvGrpSpPr>
              <p:nvPr/>
            </p:nvGrpSpPr>
            <p:grpSpPr bwMode="auto">
              <a:xfrm>
                <a:off x="3649" y="1728"/>
                <a:ext cx="373" cy="336"/>
                <a:chOff x="2785" y="1728"/>
                <a:chExt cx="373" cy="336"/>
              </a:xfrm>
            </p:grpSpPr>
            <p:sp>
              <p:nvSpPr>
                <p:cNvPr id="4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785" y="1776"/>
                  <a:ext cx="373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 type="none" w="lg" len="lg"/>
                  <a:tailEnd type="none" w="lg" len="lg"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s-ES_tradnl"/>
                    <a:t>a+r</a:t>
                  </a:r>
                </a:p>
              </p:txBody>
            </p:sp>
            <p:sp>
              <p:nvSpPr>
                <p:cNvPr id="58" name="Oval 44"/>
                <p:cNvSpPr>
                  <a:spLocks noChangeArrowheads="1"/>
                </p:cNvSpPr>
                <p:nvPr/>
              </p:nvSpPr>
              <p:spPr bwMode="auto">
                <a:xfrm>
                  <a:off x="2902" y="1728"/>
                  <a:ext cx="108" cy="104"/>
                </a:xfrm>
                <a:prstGeom prst="ellipse">
                  <a:avLst/>
                </a:prstGeom>
                <a:noFill/>
                <a:ln w="28575">
                  <a:solidFill>
                    <a:srgbClr val="800000"/>
                  </a:solidFill>
                  <a:round/>
                  <a:headEnd type="none" w="lg" len="lg"/>
                  <a:tailEnd type="none" w="lg" len="lg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s-ES"/>
                </a:p>
              </p:txBody>
            </p:sp>
          </p:grpSp>
        </p:grpSp>
        <p:sp>
          <p:nvSpPr>
            <p:cNvPr id="42" name="Line 85"/>
            <p:cNvSpPr>
              <a:spLocks noChangeShapeType="1"/>
            </p:cNvSpPr>
            <p:nvPr/>
          </p:nvSpPr>
          <p:spPr bwMode="auto">
            <a:xfrm>
              <a:off x="2016" y="2400"/>
              <a:ext cx="864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Line 86"/>
            <p:cNvSpPr>
              <a:spLocks noChangeShapeType="1"/>
            </p:cNvSpPr>
            <p:nvPr/>
          </p:nvSpPr>
          <p:spPr bwMode="auto">
            <a:xfrm>
              <a:off x="3024" y="2400"/>
              <a:ext cx="720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73" name="Group 90"/>
          <p:cNvGrpSpPr>
            <a:grpSpLocks/>
          </p:cNvGrpSpPr>
          <p:nvPr/>
        </p:nvGrpSpPr>
        <p:grpSpPr bwMode="auto">
          <a:xfrm>
            <a:off x="914400" y="6019800"/>
            <a:ext cx="6365875" cy="533400"/>
            <a:chOff x="576" y="3792"/>
            <a:chExt cx="4010" cy="336"/>
          </a:xfrm>
        </p:grpSpPr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576" y="3832"/>
              <a:ext cx="4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grpSp>
          <p:nvGrpSpPr>
            <p:cNvPr id="77" name="Group 74"/>
            <p:cNvGrpSpPr>
              <a:grpSpLocks/>
            </p:cNvGrpSpPr>
            <p:nvPr/>
          </p:nvGrpSpPr>
          <p:grpSpPr bwMode="auto">
            <a:xfrm>
              <a:off x="2871" y="3792"/>
              <a:ext cx="201" cy="336"/>
              <a:chOff x="2871" y="1728"/>
              <a:chExt cx="201" cy="336"/>
            </a:xfrm>
          </p:grpSpPr>
          <p:sp>
            <p:nvSpPr>
              <p:cNvPr id="83" name="Text Box 75"/>
              <p:cNvSpPr txBox="1">
                <a:spLocks noChangeArrowheads="1"/>
              </p:cNvSpPr>
              <p:nvPr/>
            </p:nvSpPr>
            <p:spPr bwMode="auto">
              <a:xfrm>
                <a:off x="2871" y="1776"/>
                <a:ext cx="201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/>
                  <a:t>a</a:t>
                </a:r>
              </a:p>
            </p:txBody>
          </p:sp>
          <p:sp>
            <p:nvSpPr>
              <p:cNvPr id="84" name="Oval 76"/>
              <p:cNvSpPr>
                <a:spLocks noChangeArrowheads="1"/>
              </p:cNvSpPr>
              <p:nvPr/>
            </p:nvSpPr>
            <p:spPr bwMode="auto">
              <a:xfrm>
                <a:off x="2902" y="1728"/>
                <a:ext cx="108" cy="104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grpSp>
          <p:nvGrpSpPr>
            <p:cNvPr id="78" name="Group 80"/>
            <p:cNvGrpSpPr>
              <a:grpSpLocks/>
            </p:cNvGrpSpPr>
            <p:nvPr/>
          </p:nvGrpSpPr>
          <p:grpSpPr bwMode="auto">
            <a:xfrm>
              <a:off x="3649" y="3792"/>
              <a:ext cx="373" cy="336"/>
              <a:chOff x="2785" y="1728"/>
              <a:chExt cx="373" cy="336"/>
            </a:xfrm>
          </p:grpSpPr>
          <p:sp>
            <p:nvSpPr>
              <p:cNvPr id="81" name="Text Box 81"/>
              <p:cNvSpPr txBox="1">
                <a:spLocks noChangeArrowheads="1"/>
              </p:cNvSpPr>
              <p:nvPr/>
            </p:nvSpPr>
            <p:spPr bwMode="auto">
              <a:xfrm>
                <a:off x="2785" y="1776"/>
                <a:ext cx="373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/>
                  <a:t>a+r</a:t>
                </a:r>
              </a:p>
            </p:txBody>
          </p:sp>
          <p:sp>
            <p:nvSpPr>
              <p:cNvPr id="82" name="Oval 82"/>
              <p:cNvSpPr>
                <a:spLocks noChangeArrowheads="1"/>
              </p:cNvSpPr>
              <p:nvPr/>
            </p:nvSpPr>
            <p:spPr bwMode="auto">
              <a:xfrm>
                <a:off x="2902" y="1728"/>
                <a:ext cx="108" cy="104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sp>
          <p:nvSpPr>
            <p:cNvPr id="80" name="Line 88"/>
            <p:cNvSpPr>
              <a:spLocks noChangeShapeType="1"/>
            </p:cNvSpPr>
            <p:nvPr/>
          </p:nvSpPr>
          <p:spPr bwMode="auto">
            <a:xfrm>
              <a:off x="3024" y="3840"/>
              <a:ext cx="768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5" name="Text Box 9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Entornos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 Box 11"/>
          <p:cNvSpPr txBox="1">
            <a:spLocks noChangeArrowheads="1"/>
          </p:cNvSpPr>
          <p:nvPr/>
        </p:nvSpPr>
        <p:spPr bwMode="auto">
          <a:xfrm>
            <a:off x="762000" y="2162145"/>
            <a:ext cx="7391400" cy="400110"/>
          </a:xfrm>
          <a:prstGeom prst="rect">
            <a:avLst/>
          </a:prstGeom>
          <a:noFill/>
          <a:ln w="28575">
            <a:noFill/>
            <a:miter lim="800000"/>
            <a:headEnd type="none" w="lg" len="lg"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s-ES_tradnl" sz="2000" b="1" dirty="0">
                <a:latin typeface="Arial" pitchFamily="34" charset="0"/>
                <a:cs typeface="Arial" pitchFamily="34" charset="0"/>
              </a:rPr>
              <a:t> E(</a:t>
            </a:r>
            <a:r>
              <a:rPr lang="es-ES_tradnl" sz="2000" b="1" dirty="0" err="1">
                <a:latin typeface="Arial" pitchFamily="34" charset="0"/>
                <a:cs typeface="Arial" pitchFamily="34" charset="0"/>
              </a:rPr>
              <a:t>a,r</a:t>
            </a:r>
            <a:r>
              <a:rPr lang="es-ES_tradnl" sz="2000" b="1" dirty="0">
                <a:latin typeface="Arial" pitchFamily="34" charset="0"/>
                <a:cs typeface="Arial" pitchFamily="34" charset="0"/>
              </a:rPr>
              <a:t>) : 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Entorno de centro a y radio r = (a-</a:t>
            </a:r>
            <a:r>
              <a:rPr lang="es-ES_tradnl" sz="2000" dirty="0" err="1">
                <a:latin typeface="Arial" pitchFamily="34" charset="0"/>
                <a:cs typeface="Arial" pitchFamily="34" charset="0"/>
              </a:rPr>
              <a:t>r,a+r</a:t>
            </a:r>
            <a:r>
              <a:rPr lang="es-ES_tradnl" sz="2000" dirty="0">
                <a:latin typeface="Arial" pitchFamily="34" charset="0"/>
                <a:cs typeface="Arial" pitchFamily="34" charset="0"/>
              </a:rPr>
              <a:t>)</a:t>
            </a:r>
            <a:endParaRPr lang="es-ES_tradnl" sz="20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05" name="Group 89"/>
          <p:cNvGrpSpPr>
            <a:grpSpLocks/>
          </p:cNvGrpSpPr>
          <p:nvPr/>
        </p:nvGrpSpPr>
        <p:grpSpPr bwMode="auto">
          <a:xfrm>
            <a:off x="914400" y="4876800"/>
            <a:ext cx="6365875" cy="533400"/>
            <a:chOff x="576" y="3072"/>
            <a:chExt cx="4010" cy="336"/>
          </a:xfrm>
        </p:grpSpPr>
        <p:sp>
          <p:nvSpPr>
            <p:cNvPr id="106" name="Line 62"/>
            <p:cNvSpPr>
              <a:spLocks noChangeShapeType="1"/>
            </p:cNvSpPr>
            <p:nvPr/>
          </p:nvSpPr>
          <p:spPr bwMode="auto">
            <a:xfrm>
              <a:off x="576" y="3112"/>
              <a:ext cx="4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grpSp>
          <p:nvGrpSpPr>
            <p:cNvPr id="107" name="Group 63"/>
            <p:cNvGrpSpPr>
              <a:grpSpLocks/>
            </p:cNvGrpSpPr>
            <p:nvPr/>
          </p:nvGrpSpPr>
          <p:grpSpPr bwMode="auto">
            <a:xfrm>
              <a:off x="2871" y="3072"/>
              <a:ext cx="201" cy="336"/>
              <a:chOff x="2871" y="1728"/>
              <a:chExt cx="201" cy="336"/>
            </a:xfrm>
          </p:grpSpPr>
          <p:sp>
            <p:nvSpPr>
              <p:cNvPr id="112" name="Text Box 64"/>
              <p:cNvSpPr txBox="1">
                <a:spLocks noChangeArrowheads="1"/>
              </p:cNvSpPr>
              <p:nvPr/>
            </p:nvSpPr>
            <p:spPr bwMode="auto">
              <a:xfrm>
                <a:off x="2871" y="1776"/>
                <a:ext cx="201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/>
                  <a:t>a</a:t>
                </a:r>
              </a:p>
            </p:txBody>
          </p:sp>
          <p:sp>
            <p:nvSpPr>
              <p:cNvPr id="113" name="Oval 65"/>
              <p:cNvSpPr>
                <a:spLocks noChangeArrowheads="1"/>
              </p:cNvSpPr>
              <p:nvPr/>
            </p:nvSpPr>
            <p:spPr bwMode="auto">
              <a:xfrm>
                <a:off x="2902" y="1728"/>
                <a:ext cx="108" cy="104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grpSp>
          <p:nvGrpSpPr>
            <p:cNvPr id="108" name="Group 66"/>
            <p:cNvGrpSpPr>
              <a:grpSpLocks/>
            </p:cNvGrpSpPr>
            <p:nvPr/>
          </p:nvGrpSpPr>
          <p:grpSpPr bwMode="auto">
            <a:xfrm>
              <a:off x="1847" y="3072"/>
              <a:ext cx="329" cy="336"/>
              <a:chOff x="2807" y="1728"/>
              <a:chExt cx="329" cy="336"/>
            </a:xfrm>
          </p:grpSpPr>
          <p:sp>
            <p:nvSpPr>
              <p:cNvPr id="110" name="Text Box 67"/>
              <p:cNvSpPr txBox="1">
                <a:spLocks noChangeArrowheads="1"/>
              </p:cNvSpPr>
              <p:nvPr/>
            </p:nvSpPr>
            <p:spPr bwMode="auto">
              <a:xfrm>
                <a:off x="2807" y="1776"/>
                <a:ext cx="329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 type="none" w="lg" len="lg"/>
                <a:tailEnd type="none" w="lg" len="lg"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s-ES_tradnl"/>
                  <a:t>a-r</a:t>
                </a:r>
              </a:p>
            </p:txBody>
          </p:sp>
          <p:sp>
            <p:nvSpPr>
              <p:cNvPr id="111" name="Oval 68"/>
              <p:cNvSpPr>
                <a:spLocks noChangeArrowheads="1"/>
              </p:cNvSpPr>
              <p:nvPr/>
            </p:nvSpPr>
            <p:spPr bwMode="auto">
              <a:xfrm>
                <a:off x="2902" y="1728"/>
                <a:ext cx="108" cy="104"/>
              </a:xfrm>
              <a:prstGeom prst="ellipse">
                <a:avLst/>
              </a:prstGeom>
              <a:noFill/>
              <a:ln w="28575">
                <a:solidFill>
                  <a:srgbClr val="800000"/>
                </a:solidFill>
                <a:round/>
                <a:headEnd type="none" w="lg" len="lg"/>
                <a:tailEnd type="non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sp>
          <p:nvSpPr>
            <p:cNvPr id="109" name="Line 87"/>
            <p:cNvSpPr>
              <a:spLocks noChangeShapeType="1"/>
            </p:cNvSpPr>
            <p:nvPr/>
          </p:nvSpPr>
          <p:spPr bwMode="auto">
            <a:xfrm>
              <a:off x="2064" y="3120"/>
              <a:ext cx="864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utoUpdateAnimBg="0"/>
      <p:bldP spid="29" grpId="0"/>
      <p:bldP spid="8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POTENCIAS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PROPIEDADES Y OPERACIONES CON POTENCIAS</a:t>
            </a:r>
          </a:p>
        </p:txBody>
      </p:sp>
      <p:graphicFrame>
        <p:nvGraphicFramePr>
          <p:cNvPr id="53" name="Object 13"/>
          <p:cNvGraphicFramePr>
            <a:graphicFrameLocks noChangeAspect="1"/>
          </p:cNvGraphicFramePr>
          <p:nvPr/>
        </p:nvGraphicFramePr>
        <p:xfrm>
          <a:off x="692150" y="2438400"/>
          <a:ext cx="1060450" cy="509588"/>
        </p:xfrm>
        <a:graphic>
          <a:graphicData uri="http://schemas.openxmlformats.org/presentationml/2006/ole">
            <p:oleObj spid="_x0000_s33796" name="Ecuación" r:id="rId3" imgW="596880" imgH="279360" progId="Equation.3">
              <p:embed/>
            </p:oleObj>
          </a:graphicData>
        </a:graphic>
      </p:graphicFrame>
      <p:graphicFrame>
        <p:nvGraphicFramePr>
          <p:cNvPr id="54" name="Object 14"/>
          <p:cNvGraphicFramePr>
            <a:graphicFrameLocks noChangeAspect="1"/>
          </p:cNvGraphicFramePr>
          <p:nvPr/>
        </p:nvGraphicFramePr>
        <p:xfrm>
          <a:off x="663575" y="2995613"/>
          <a:ext cx="1106488" cy="509587"/>
        </p:xfrm>
        <a:graphic>
          <a:graphicData uri="http://schemas.openxmlformats.org/presentationml/2006/ole">
            <p:oleObj spid="_x0000_s33797" name="Ecuación" r:id="rId4" imgW="622080" imgH="279360" progId="Equation.3">
              <p:embed/>
            </p:oleObj>
          </a:graphicData>
        </a:graphic>
      </p:graphicFrame>
      <p:graphicFrame>
        <p:nvGraphicFramePr>
          <p:cNvPr id="55" name="Object 15"/>
          <p:cNvGraphicFramePr>
            <a:graphicFrameLocks noChangeAspect="1"/>
          </p:cNvGraphicFramePr>
          <p:nvPr/>
        </p:nvGraphicFramePr>
        <p:xfrm>
          <a:off x="630238" y="3605213"/>
          <a:ext cx="2189162" cy="509587"/>
        </p:xfrm>
        <a:graphic>
          <a:graphicData uri="http://schemas.openxmlformats.org/presentationml/2006/ole">
            <p:oleObj spid="_x0000_s33798" name="Ecuación" r:id="rId5" imgW="1231560" imgH="279360" progId="Equation.3">
              <p:embed/>
            </p:oleObj>
          </a:graphicData>
        </a:graphic>
      </p:graphicFrame>
      <p:graphicFrame>
        <p:nvGraphicFramePr>
          <p:cNvPr id="56" name="Object 16"/>
          <p:cNvGraphicFramePr>
            <a:graphicFrameLocks noChangeAspect="1"/>
          </p:cNvGraphicFramePr>
          <p:nvPr/>
        </p:nvGraphicFramePr>
        <p:xfrm>
          <a:off x="603250" y="4291013"/>
          <a:ext cx="2368550" cy="509587"/>
        </p:xfrm>
        <a:graphic>
          <a:graphicData uri="http://schemas.openxmlformats.org/presentationml/2006/ole">
            <p:oleObj spid="_x0000_s33799" name="Ecuación" r:id="rId6" imgW="1333440" imgH="279360" progId="Equation.3">
              <p:embed/>
            </p:oleObj>
          </a:graphicData>
        </a:graphic>
      </p:graphicFrame>
      <p:graphicFrame>
        <p:nvGraphicFramePr>
          <p:cNvPr id="57" name="Object 17"/>
          <p:cNvGraphicFramePr>
            <a:graphicFrameLocks noChangeAspect="1"/>
          </p:cNvGraphicFramePr>
          <p:nvPr/>
        </p:nvGraphicFramePr>
        <p:xfrm>
          <a:off x="533400" y="5048250"/>
          <a:ext cx="2076450" cy="671513"/>
        </p:xfrm>
        <a:graphic>
          <a:graphicData uri="http://schemas.openxmlformats.org/presentationml/2006/ole">
            <p:oleObj spid="_x0000_s33800" name="Ecuación" r:id="rId7" imgW="1168200" imgH="368280" progId="Equation.3">
              <p:embed/>
            </p:oleObj>
          </a:graphicData>
        </a:graphic>
      </p:graphicFrame>
      <p:graphicFrame>
        <p:nvGraphicFramePr>
          <p:cNvPr id="59" name="Object 18"/>
          <p:cNvGraphicFramePr>
            <a:graphicFrameLocks noChangeAspect="1"/>
          </p:cNvGraphicFramePr>
          <p:nvPr/>
        </p:nvGraphicFramePr>
        <p:xfrm>
          <a:off x="4495800" y="2362200"/>
          <a:ext cx="2667000" cy="641350"/>
        </p:xfrm>
        <a:graphic>
          <a:graphicData uri="http://schemas.openxmlformats.org/presentationml/2006/ole">
            <p:oleObj spid="_x0000_s33801" name="Ecuación" r:id="rId8" imgW="1371600" imgH="330120" progId="Equation.3">
              <p:embed/>
            </p:oleObj>
          </a:graphicData>
        </a:graphic>
      </p:graphicFrame>
      <p:graphicFrame>
        <p:nvGraphicFramePr>
          <p:cNvPr id="60" name="Object 19"/>
          <p:cNvGraphicFramePr>
            <a:graphicFrameLocks noChangeAspect="1"/>
          </p:cNvGraphicFramePr>
          <p:nvPr/>
        </p:nvGraphicFramePr>
        <p:xfrm>
          <a:off x="4506913" y="2895600"/>
          <a:ext cx="3036887" cy="690563"/>
        </p:xfrm>
        <a:graphic>
          <a:graphicData uri="http://schemas.openxmlformats.org/presentationml/2006/ole">
            <p:oleObj spid="_x0000_s33802" name="Ecuación" r:id="rId9" imgW="1562040" imgH="355320" progId="Equation.3">
              <p:embed/>
            </p:oleObj>
          </a:graphicData>
        </a:graphic>
      </p:graphicFrame>
      <p:graphicFrame>
        <p:nvGraphicFramePr>
          <p:cNvPr id="61" name="Object 20"/>
          <p:cNvGraphicFramePr>
            <a:graphicFrameLocks noChangeAspect="1"/>
          </p:cNvGraphicFramePr>
          <p:nvPr/>
        </p:nvGraphicFramePr>
        <p:xfrm>
          <a:off x="4495800" y="3657600"/>
          <a:ext cx="1104900" cy="930275"/>
        </p:xfrm>
        <a:graphic>
          <a:graphicData uri="http://schemas.openxmlformats.org/presentationml/2006/ole">
            <p:oleObj spid="_x0000_s33803" name="Ecuación" r:id="rId10" imgW="723600" imgH="609480" progId="Equation.3">
              <p:embed/>
            </p:oleObj>
          </a:graphicData>
        </a:graphic>
      </p:graphicFrame>
      <p:graphicFrame>
        <p:nvGraphicFramePr>
          <p:cNvPr id="62" name="Object 21"/>
          <p:cNvGraphicFramePr>
            <a:graphicFrameLocks noChangeAspect="1"/>
          </p:cNvGraphicFramePr>
          <p:nvPr/>
        </p:nvGraphicFramePr>
        <p:xfrm>
          <a:off x="6858000" y="3581400"/>
          <a:ext cx="1319213" cy="930275"/>
        </p:xfrm>
        <a:graphic>
          <a:graphicData uri="http://schemas.openxmlformats.org/presentationml/2006/ole">
            <p:oleObj spid="_x0000_s33804" name="Ecuación" r:id="rId11" imgW="863280" imgH="609480" progId="Equation.3">
              <p:embed/>
            </p:oleObj>
          </a:graphicData>
        </a:graphic>
      </p:graphicFrame>
      <p:graphicFrame>
        <p:nvGraphicFramePr>
          <p:cNvPr id="63" name="Object 22"/>
          <p:cNvGraphicFramePr>
            <a:graphicFrameLocks noChangeAspect="1"/>
          </p:cNvGraphicFramePr>
          <p:nvPr/>
        </p:nvGraphicFramePr>
        <p:xfrm>
          <a:off x="4495800" y="4724400"/>
          <a:ext cx="2590800" cy="949325"/>
        </p:xfrm>
        <a:graphic>
          <a:graphicData uri="http://schemas.openxmlformats.org/presentationml/2006/ole">
            <p:oleObj spid="_x0000_s33805" name="Ecuación" r:id="rId12" imgW="1904760" imgH="69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RAICES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DEFINICIÓN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457200" y="3870325"/>
            <a:ext cx="80010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PECULIARIDADES</a:t>
            </a:r>
          </a:p>
        </p:txBody>
      </p:sp>
      <p:graphicFrame>
        <p:nvGraphicFramePr>
          <p:cNvPr id="17" name="Object 39"/>
          <p:cNvGraphicFramePr>
            <a:graphicFrameLocks noChangeAspect="1"/>
          </p:cNvGraphicFramePr>
          <p:nvPr/>
        </p:nvGraphicFramePr>
        <p:xfrm>
          <a:off x="762000" y="4343400"/>
          <a:ext cx="4203700" cy="762000"/>
        </p:xfrm>
        <a:graphic>
          <a:graphicData uri="http://schemas.openxmlformats.org/presentationml/2006/ole">
            <p:oleObj spid="_x0000_s34828" name="Ecuación" r:id="rId4" imgW="4203360" imgH="761760" progId="Equation.3">
              <p:embed/>
            </p:oleObj>
          </a:graphicData>
        </a:graphic>
      </p:graphicFrame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457200" y="5241925"/>
            <a:ext cx="80010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FORMA EXPONENCIAL DE LAS RAÍCES</a:t>
            </a:r>
          </a:p>
        </p:txBody>
      </p:sp>
      <p:graphicFrame>
        <p:nvGraphicFramePr>
          <p:cNvPr id="19" name="Object 41"/>
          <p:cNvGraphicFramePr>
            <a:graphicFrameLocks noChangeAspect="1"/>
          </p:cNvGraphicFramePr>
          <p:nvPr/>
        </p:nvGraphicFramePr>
        <p:xfrm>
          <a:off x="2514600" y="5715000"/>
          <a:ext cx="1371600" cy="738188"/>
        </p:xfrm>
        <a:graphic>
          <a:graphicData uri="http://schemas.openxmlformats.org/presentationml/2006/ole">
            <p:oleObj spid="_x0000_s34829" name="Ecuación" r:id="rId5" imgW="825480" imgH="444240" progId="Equation.3">
              <p:embed/>
            </p:oleObj>
          </a:graphicData>
        </a:graphic>
      </p:graphicFrame>
      <p:graphicFrame>
        <p:nvGraphicFramePr>
          <p:cNvPr id="20" name="Object 42"/>
          <p:cNvGraphicFramePr>
            <a:graphicFrameLocks noChangeAspect="1"/>
          </p:cNvGraphicFramePr>
          <p:nvPr/>
        </p:nvGraphicFramePr>
        <p:xfrm>
          <a:off x="4805363" y="5715000"/>
          <a:ext cx="1666875" cy="738188"/>
        </p:xfrm>
        <a:graphic>
          <a:graphicData uri="http://schemas.openxmlformats.org/presentationml/2006/ole">
            <p:oleObj spid="_x0000_s34830" name="Ecuación" r:id="rId6" imgW="1002960" imgH="444240" progId="Equation.3">
              <p:embed/>
            </p:oleObj>
          </a:graphicData>
        </a:graphic>
      </p:graphicFrame>
      <p:grpSp>
        <p:nvGrpSpPr>
          <p:cNvPr id="21" name="Group 46"/>
          <p:cNvGrpSpPr>
            <a:grpSpLocks/>
          </p:cNvGrpSpPr>
          <p:nvPr/>
        </p:nvGrpSpPr>
        <p:grpSpPr bwMode="auto">
          <a:xfrm>
            <a:off x="2873375" y="2514600"/>
            <a:ext cx="3832225" cy="1257300"/>
            <a:chOff x="1810" y="1584"/>
            <a:chExt cx="2414" cy="792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385" y="1806"/>
              <a:ext cx="2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000" dirty="0">
                  <a:solidFill>
                    <a:srgbClr val="000000"/>
                  </a:solidFill>
                </a:rPr>
                <a:t>b = </a:t>
              </a:r>
              <a:endParaRPr lang="es-ES" dirty="0"/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2927" y="1789"/>
              <a:ext cx="16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000">
                  <a:solidFill>
                    <a:srgbClr val="000000"/>
                  </a:solidFill>
                  <a:latin typeface="Symbol" pitchFamily="18" charset="2"/>
                </a:rPr>
                <a:t>Û</a:t>
              </a:r>
              <a:endParaRPr lang="es-ES"/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3267" y="1806"/>
              <a:ext cx="2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000" dirty="0">
                  <a:solidFill>
                    <a:srgbClr val="000000"/>
                  </a:solidFill>
                </a:rPr>
                <a:t> = a</a:t>
              </a:r>
              <a:endParaRPr lang="es-ES" dirty="0"/>
            </a:p>
          </p:txBody>
        </p:sp>
        <p:sp>
          <p:nvSpPr>
            <p:cNvPr id="26" name="AutoShape 16"/>
            <p:cNvSpPr>
              <a:spLocks/>
            </p:cNvSpPr>
            <p:nvPr/>
          </p:nvSpPr>
          <p:spPr bwMode="auto">
            <a:xfrm>
              <a:off x="1810" y="2074"/>
              <a:ext cx="576" cy="231"/>
            </a:xfrm>
            <a:prstGeom prst="borderCallout1">
              <a:avLst>
                <a:gd name="adj1" fmla="val 29630"/>
                <a:gd name="adj2" fmla="val 108333"/>
                <a:gd name="adj3" fmla="val -76130"/>
                <a:gd name="adj4" fmla="val 151912"/>
              </a:avLst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kumimoji="1" lang="es-ES_tradnl" sz="2000" dirty="0">
                  <a:solidFill>
                    <a:srgbClr val="FF0000"/>
                  </a:solidFill>
                </a:rPr>
                <a:t>radical</a:t>
              </a:r>
            </a:p>
          </p:txBody>
        </p:sp>
        <p:sp>
          <p:nvSpPr>
            <p:cNvPr id="27" name="AutoShape 17"/>
            <p:cNvSpPr>
              <a:spLocks/>
            </p:cNvSpPr>
            <p:nvPr/>
          </p:nvSpPr>
          <p:spPr bwMode="auto">
            <a:xfrm>
              <a:off x="3198" y="2145"/>
              <a:ext cx="804" cy="231"/>
            </a:xfrm>
            <a:prstGeom prst="borderCallout1">
              <a:avLst>
                <a:gd name="adj1" fmla="val 29630"/>
                <a:gd name="adj2" fmla="val -5972"/>
                <a:gd name="adj3" fmla="val -70370"/>
                <a:gd name="adj4" fmla="val -42662"/>
              </a:avLst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kumimoji="1" lang="es-ES_tradnl" sz="2000" dirty="0">
                  <a:solidFill>
                    <a:srgbClr val="0066FF"/>
                  </a:solidFill>
                </a:rPr>
                <a:t>radicando</a:t>
              </a:r>
            </a:p>
          </p:txBody>
        </p:sp>
        <p:sp>
          <p:nvSpPr>
            <p:cNvPr id="28" name="AutoShape 18"/>
            <p:cNvSpPr>
              <a:spLocks/>
            </p:cNvSpPr>
            <p:nvPr/>
          </p:nvSpPr>
          <p:spPr bwMode="auto">
            <a:xfrm>
              <a:off x="3648" y="1584"/>
              <a:ext cx="576" cy="250"/>
            </a:xfrm>
            <a:prstGeom prst="borderCallout1">
              <a:avLst>
                <a:gd name="adj1" fmla="val 27481"/>
                <a:gd name="adj2" fmla="val -8333"/>
                <a:gd name="adj3" fmla="val 69468"/>
                <a:gd name="adj4" fmla="val -148787"/>
              </a:avLst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 eaLnBrk="0" hangingPunct="0"/>
              <a:r>
                <a:rPr lang="es-ES" sz="2000" dirty="0">
                  <a:solidFill>
                    <a:srgbClr val="00FF00"/>
                  </a:solidFill>
                </a:rPr>
                <a:t>Índice</a:t>
              </a:r>
            </a:p>
          </p:txBody>
        </p:sp>
        <p:sp>
          <p:nvSpPr>
            <p:cNvPr id="29" name="Line 19"/>
            <p:cNvSpPr>
              <a:spLocks noChangeShapeType="1"/>
            </p:cNvSpPr>
            <p:nvPr/>
          </p:nvSpPr>
          <p:spPr bwMode="auto">
            <a:xfrm flipV="1">
              <a:off x="2766" y="1689"/>
              <a:ext cx="91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>
              <a:off x="2862" y="1977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3185" y="1776"/>
              <a:ext cx="5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300" dirty="0">
                  <a:solidFill>
                    <a:srgbClr val="000000"/>
                  </a:solidFill>
                </a:rPr>
                <a:t>n</a:t>
              </a:r>
              <a:endParaRPr lang="es-ES" dirty="0"/>
            </a:p>
          </p:txBody>
        </p:sp>
      </p:grpSp>
      <p:grpSp>
        <p:nvGrpSpPr>
          <p:cNvPr id="32" name="Group 45"/>
          <p:cNvGrpSpPr>
            <a:grpSpLocks/>
          </p:cNvGrpSpPr>
          <p:nvPr/>
        </p:nvGrpSpPr>
        <p:grpSpPr bwMode="auto">
          <a:xfrm>
            <a:off x="704850" y="2209800"/>
            <a:ext cx="7829550" cy="1779588"/>
            <a:chOff x="432" y="1392"/>
            <a:chExt cx="4932" cy="1121"/>
          </a:xfrm>
        </p:grpSpPr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432" y="1392"/>
              <a:ext cx="4932" cy="112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/>
              <a:endParaRPr lang="es-ES" sz="2000"/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614" y="1691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000">
                  <a:solidFill>
                    <a:srgbClr val="00FF00"/>
                  </a:solidFill>
                </a:rPr>
                <a:t>n</a:t>
              </a:r>
              <a:endParaRPr lang="es-ES"/>
            </a:p>
          </p:txBody>
        </p:sp>
        <p:grpSp>
          <p:nvGrpSpPr>
            <p:cNvPr id="35" name="Group 44"/>
            <p:cNvGrpSpPr>
              <a:grpSpLocks/>
            </p:cNvGrpSpPr>
            <p:nvPr/>
          </p:nvGrpSpPr>
          <p:grpSpPr bwMode="auto">
            <a:xfrm>
              <a:off x="2352" y="1788"/>
              <a:ext cx="465" cy="372"/>
              <a:chOff x="2352" y="1788"/>
              <a:chExt cx="465" cy="372"/>
            </a:xfrm>
          </p:grpSpPr>
          <p:sp>
            <p:nvSpPr>
              <p:cNvPr id="37" name="Freeform 23"/>
              <p:cNvSpPr>
                <a:spLocks/>
              </p:cNvSpPr>
              <p:nvPr/>
            </p:nvSpPr>
            <p:spPr bwMode="auto">
              <a:xfrm>
                <a:off x="2635" y="1788"/>
                <a:ext cx="103" cy="188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21" y="87"/>
                  </a:cxn>
                  <a:cxn ang="0">
                    <a:pos x="75" y="196"/>
                  </a:cxn>
                  <a:cxn ang="0">
                    <a:pos x="108" y="0"/>
                  </a:cxn>
                </a:cxnLst>
                <a:rect l="0" t="0" r="r" b="b"/>
                <a:pathLst>
                  <a:path w="108" h="196">
                    <a:moveTo>
                      <a:pt x="0" y="98"/>
                    </a:moveTo>
                    <a:lnTo>
                      <a:pt x="21" y="87"/>
                    </a:lnTo>
                    <a:lnTo>
                      <a:pt x="75" y="196"/>
                    </a:lnTo>
                    <a:lnTo>
                      <a:pt x="108" y="0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8" name="Rectangle 26"/>
              <p:cNvSpPr>
                <a:spLocks noChangeArrowheads="1"/>
              </p:cNvSpPr>
              <p:nvPr/>
            </p:nvSpPr>
            <p:spPr bwMode="auto">
              <a:xfrm>
                <a:off x="2746" y="1797"/>
                <a:ext cx="7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s-ES" sz="2000" dirty="0">
                    <a:solidFill>
                      <a:srgbClr val="0000FF"/>
                    </a:solidFill>
                  </a:rPr>
                  <a:t>a</a:t>
                </a:r>
                <a:endParaRPr lang="es-ES" dirty="0"/>
              </a:p>
            </p:txBody>
          </p:sp>
          <p:sp>
            <p:nvSpPr>
              <p:cNvPr id="39" name="Line 35"/>
              <p:cNvSpPr>
                <a:spLocks noChangeShapeType="1"/>
              </p:cNvSpPr>
              <p:nvPr/>
            </p:nvSpPr>
            <p:spPr bwMode="auto">
              <a:xfrm flipH="1">
                <a:off x="2352" y="1968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3104" y="1797"/>
              <a:ext cx="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000">
                  <a:solidFill>
                    <a:srgbClr val="000000"/>
                  </a:solidFill>
                </a:rPr>
                <a:t>b</a:t>
              </a:r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utoUpdateAnimBg="0"/>
      <p:bldP spid="1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RAICES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572000" y="2362200"/>
            <a:ext cx="42672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POTENCIAS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Y RAÍCES CON CALCULADORA</a:t>
            </a:r>
          </a:p>
        </p:txBody>
      </p:sp>
      <p:graphicFrame>
        <p:nvGraphicFramePr>
          <p:cNvPr id="35" name="Object 13"/>
          <p:cNvGraphicFramePr>
            <a:graphicFrameLocks noChangeAspect="1"/>
          </p:cNvGraphicFramePr>
          <p:nvPr/>
        </p:nvGraphicFramePr>
        <p:xfrm>
          <a:off x="457200" y="2298700"/>
          <a:ext cx="3581400" cy="501650"/>
        </p:xfrm>
        <a:graphic>
          <a:graphicData uri="http://schemas.openxmlformats.org/presentationml/2006/ole">
            <p:oleObj spid="_x0000_s35845" name="Ecuación" r:id="rId4" imgW="2628720" imgH="368280" progId="Equation.3">
              <p:embed/>
            </p:oleObj>
          </a:graphicData>
        </a:graphic>
      </p:graphicFrame>
      <p:graphicFrame>
        <p:nvGraphicFramePr>
          <p:cNvPr id="40" name="Object 14"/>
          <p:cNvGraphicFramePr>
            <a:graphicFrameLocks noChangeAspect="1"/>
          </p:cNvGraphicFramePr>
          <p:nvPr/>
        </p:nvGraphicFramePr>
        <p:xfrm>
          <a:off x="457200" y="3429000"/>
          <a:ext cx="2133600" cy="341313"/>
        </p:xfrm>
        <a:graphic>
          <a:graphicData uri="http://schemas.openxmlformats.org/presentationml/2006/ole">
            <p:oleObj spid="_x0000_s35846" name="Ecuación" r:id="rId5" imgW="1739880" imgH="279360" progId="Equation.3">
              <p:embed/>
            </p:oleObj>
          </a:graphicData>
        </a:graphic>
      </p:graphicFrame>
      <p:graphicFrame>
        <p:nvGraphicFramePr>
          <p:cNvPr id="41" name="Object 15"/>
          <p:cNvGraphicFramePr>
            <a:graphicFrameLocks noChangeAspect="1"/>
          </p:cNvGraphicFramePr>
          <p:nvPr/>
        </p:nvGraphicFramePr>
        <p:xfrm>
          <a:off x="508000" y="4449763"/>
          <a:ext cx="3314700" cy="350837"/>
        </p:xfrm>
        <a:graphic>
          <a:graphicData uri="http://schemas.openxmlformats.org/presentationml/2006/ole">
            <p:oleObj spid="_x0000_s35847" name="Ecuación" r:id="rId6" imgW="2628720" imgH="279360" progId="Equation.3">
              <p:embed/>
            </p:oleObj>
          </a:graphicData>
        </a:graphic>
      </p:graphicFrame>
      <p:graphicFrame>
        <p:nvGraphicFramePr>
          <p:cNvPr id="42" name="Object 16"/>
          <p:cNvGraphicFramePr>
            <a:graphicFrameLocks noChangeAspect="1"/>
          </p:cNvGraphicFramePr>
          <p:nvPr/>
        </p:nvGraphicFramePr>
        <p:xfrm>
          <a:off x="533400" y="5527675"/>
          <a:ext cx="2209800" cy="415925"/>
        </p:xfrm>
        <a:graphic>
          <a:graphicData uri="http://schemas.openxmlformats.org/presentationml/2006/ole">
            <p:oleObj spid="_x0000_s35848" name="Ecuación" r:id="rId7" imgW="1955520" imgH="368280" progId="Equation.3">
              <p:embed/>
            </p:oleObj>
          </a:graphicData>
        </a:graphic>
      </p:graphicFrame>
      <p:graphicFrame>
        <p:nvGraphicFramePr>
          <p:cNvPr id="43" name="Object 17"/>
          <p:cNvGraphicFramePr>
            <a:graphicFrameLocks noChangeAspect="1"/>
          </p:cNvGraphicFramePr>
          <p:nvPr/>
        </p:nvGraphicFramePr>
        <p:xfrm>
          <a:off x="457200" y="2819400"/>
          <a:ext cx="4267200" cy="355600"/>
        </p:xfrm>
        <a:graphic>
          <a:graphicData uri="http://schemas.openxmlformats.org/presentationml/2006/ole">
            <p:oleObj spid="_x0000_s35849" name="Ecuación" r:id="rId8" imgW="4038480" imgH="355320" progId="Equation.3">
              <p:embed/>
            </p:oleObj>
          </a:graphicData>
        </a:graphic>
      </p:graphicFrame>
      <p:graphicFrame>
        <p:nvGraphicFramePr>
          <p:cNvPr id="44" name="Object 18"/>
          <p:cNvGraphicFramePr>
            <a:graphicFrameLocks noChangeAspect="1"/>
          </p:cNvGraphicFramePr>
          <p:nvPr/>
        </p:nvGraphicFramePr>
        <p:xfrm>
          <a:off x="533400" y="3886200"/>
          <a:ext cx="6197600" cy="317500"/>
        </p:xfrm>
        <a:graphic>
          <a:graphicData uri="http://schemas.openxmlformats.org/presentationml/2006/ole">
            <p:oleObj spid="_x0000_s35850" name="Ecuación" r:id="rId9" imgW="6197400" imgH="317160" progId="Equation.3">
              <p:embed/>
            </p:oleObj>
          </a:graphicData>
        </a:graphic>
      </p:graphicFrame>
      <p:graphicFrame>
        <p:nvGraphicFramePr>
          <p:cNvPr id="45" name="Object 19"/>
          <p:cNvGraphicFramePr>
            <a:graphicFrameLocks noChangeAspect="1"/>
          </p:cNvGraphicFramePr>
          <p:nvPr/>
        </p:nvGraphicFramePr>
        <p:xfrm>
          <a:off x="533400" y="4851400"/>
          <a:ext cx="6083300" cy="482600"/>
        </p:xfrm>
        <a:graphic>
          <a:graphicData uri="http://schemas.openxmlformats.org/presentationml/2006/ole">
            <p:oleObj spid="_x0000_s35851" name="Ecuación" r:id="rId10" imgW="6083280" imgH="482400" progId="Equation.3">
              <p:embed/>
            </p:oleObj>
          </a:graphicData>
        </a:graphic>
      </p:graphicFrame>
      <p:graphicFrame>
        <p:nvGraphicFramePr>
          <p:cNvPr id="46" name="Object 20"/>
          <p:cNvGraphicFramePr>
            <a:graphicFrameLocks noChangeAspect="1"/>
          </p:cNvGraphicFramePr>
          <p:nvPr/>
        </p:nvGraphicFramePr>
        <p:xfrm>
          <a:off x="533400" y="5943600"/>
          <a:ext cx="5029200" cy="495300"/>
        </p:xfrm>
        <a:graphic>
          <a:graphicData uri="http://schemas.openxmlformats.org/presentationml/2006/ole">
            <p:oleObj spid="_x0000_s35852" name="Ecuación" r:id="rId11" imgW="502920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RAICES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PROPIEDADES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DE LAS RAÍCES</a:t>
            </a:r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762000" y="2286000"/>
          <a:ext cx="5181600" cy="3649663"/>
        </p:xfrm>
        <a:graphic>
          <a:graphicData uri="http://schemas.openxmlformats.org/presentationml/2006/ole">
            <p:oleObj spid="_x0000_s36874" name="Ecuación" r:id="rId4" imgW="3352680" imgH="236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RAICES</a:t>
            </a:r>
            <a:endParaRPr lang="es-E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15144" y="1770112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OPERACIONES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CON RAÍCES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91344" y="2303512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Suma o diferencia de radicales</a:t>
            </a:r>
            <a:r>
              <a:rPr lang="es-ES" sz="2000">
                <a:latin typeface="Arial" pitchFamily="34" charset="0"/>
                <a:cs typeface="Arial" pitchFamily="34" charset="0"/>
              </a:rPr>
              <a:t>: Tienen que ser los radicales iguales. (Habrá que sacar términos de las raíces y simplificarlas)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91344" y="3370312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Producto o cociente de radicales</a:t>
            </a:r>
            <a:r>
              <a:rPr lang="es-ES" sz="2000">
                <a:latin typeface="Arial" pitchFamily="34" charset="0"/>
                <a:cs typeface="Arial" pitchFamily="34" charset="0"/>
              </a:rPr>
              <a:t>: Tienen que tener el mismo índice. (Si no los tienen primero habrá que reducir a índice común)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23528" y="4437112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Racionalizar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 : Quitar las raíces del denominador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Si no hay sumas: Multiplicar  y dividir por la raíz adecuada, para que se vaya la raíz del denominador.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Si hay sumas: Multiplicar y dividir por el conjugado.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utoUpdateAnimBg="0"/>
      <p:bldP spid="7" grpId="0" autoUpdateAnimBg="0"/>
      <p:bldP spid="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ESQUEMA </a:t>
            </a:r>
          </a:p>
        </p:txBody>
      </p:sp>
      <p:pic>
        <p:nvPicPr>
          <p:cNvPr id="7" name="6 Marcador de contenido" descr="4dea75a4b6022d09a9c46642b6424e4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8421771" cy="1609533"/>
          </a:xfrm>
        </p:spPr>
      </p:pic>
      <p:pic>
        <p:nvPicPr>
          <p:cNvPr id="8" name="7 Imagen" descr="1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4180" y="3861048"/>
            <a:ext cx="3108691" cy="2673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PASAR DE FRACCIÓN A DECIMAL Y VICEVERSA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PASAR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DE FRACCIÓN 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DECIMAL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17"/>
          <p:cNvGraphicFramePr>
            <a:graphicFrameLocks noChangeAspect="1"/>
          </p:cNvGraphicFramePr>
          <p:nvPr/>
        </p:nvGraphicFramePr>
        <p:xfrm>
          <a:off x="812800" y="2825750"/>
          <a:ext cx="1689100" cy="609600"/>
        </p:xfrm>
        <a:graphic>
          <a:graphicData uri="http://schemas.openxmlformats.org/presentationml/2006/ole">
            <p:oleObj spid="_x0000_s1026" name="Ecuación" r:id="rId3" imgW="1688760" imgH="609480" progId="Equation.3">
              <p:embed/>
            </p:oleObj>
          </a:graphicData>
        </a:graphic>
      </p:graphicFrame>
      <p:graphicFrame>
        <p:nvGraphicFramePr>
          <p:cNvPr id="8" name="Object 18"/>
          <p:cNvGraphicFramePr>
            <a:graphicFrameLocks noChangeAspect="1"/>
          </p:cNvGraphicFramePr>
          <p:nvPr/>
        </p:nvGraphicFramePr>
        <p:xfrm>
          <a:off x="762000" y="3657600"/>
          <a:ext cx="2794000" cy="609600"/>
        </p:xfrm>
        <a:graphic>
          <a:graphicData uri="http://schemas.openxmlformats.org/presentationml/2006/ole">
            <p:oleObj spid="_x0000_s1027" name="Ecuación" r:id="rId4" imgW="2793960" imgH="609480" progId="Equation.3">
              <p:embed/>
            </p:oleObj>
          </a:graphicData>
        </a:graphic>
      </p:graphicFrame>
      <p:graphicFrame>
        <p:nvGraphicFramePr>
          <p:cNvPr id="10" name="Object 19"/>
          <p:cNvGraphicFramePr>
            <a:graphicFrameLocks noChangeAspect="1"/>
          </p:cNvGraphicFramePr>
          <p:nvPr/>
        </p:nvGraphicFramePr>
        <p:xfrm>
          <a:off x="749300" y="4419600"/>
          <a:ext cx="4508500" cy="609600"/>
        </p:xfrm>
        <a:graphic>
          <a:graphicData uri="http://schemas.openxmlformats.org/presentationml/2006/ole">
            <p:oleObj spid="_x0000_s1028" name="Ecuación" r:id="rId5" imgW="4508280" imgH="609480" progId="Equation.3">
              <p:embed/>
            </p:oleObj>
          </a:graphicData>
        </a:graphic>
      </p:graphicFrame>
      <p:graphicFrame>
        <p:nvGraphicFramePr>
          <p:cNvPr id="11" name="Object 20"/>
          <p:cNvGraphicFramePr>
            <a:graphicFrameLocks noChangeAspect="1"/>
          </p:cNvGraphicFramePr>
          <p:nvPr/>
        </p:nvGraphicFramePr>
        <p:xfrm>
          <a:off x="787400" y="5181600"/>
          <a:ext cx="4851400" cy="609600"/>
        </p:xfrm>
        <a:graphic>
          <a:graphicData uri="http://schemas.openxmlformats.org/presentationml/2006/ole">
            <p:oleObj spid="_x0000_s1029" name="Ecuación" r:id="rId6" imgW="4851360" imgH="609480" progId="Equation.3">
              <p:embed/>
            </p:oleObj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95536" y="2276872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Se efectúa la división: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PASAR DE FRACCIÓN A DECIMAL Y VICEVERSA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PASAR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DE DECIMAL 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FRACCIÓN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685800" y="4572000"/>
          <a:ext cx="901700" cy="609600"/>
        </p:xfrm>
        <a:graphic>
          <a:graphicData uri="http://schemas.openxmlformats.org/presentationml/2006/ole">
            <p:oleObj spid="_x0000_s2056" name="Ecuación" r:id="rId3" imgW="901440" imgH="609480" progId="Equation.3">
              <p:embed/>
            </p:oleObj>
          </a:graphicData>
        </a:graphic>
      </p:graphicFrame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33400" y="2895600"/>
            <a:ext cx="22098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N = 2,38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895600" y="2895600"/>
            <a:ext cx="60198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Multiplicar por la potencia de 10 adecuada para convertirlo en entero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895600" y="4724400"/>
            <a:ext cx="31242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Simplificar la fracción, si es posible</a:t>
            </a:r>
          </a:p>
        </p:txBody>
      </p:sp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6248400" y="4648199"/>
          <a:ext cx="1131912" cy="787417"/>
        </p:xfrm>
        <a:graphic>
          <a:graphicData uri="http://schemas.openxmlformats.org/presentationml/2006/ole">
            <p:oleObj spid="_x0000_s2057" name="Ecuación" r:id="rId4" imgW="876240" imgH="609480" progId="Equation.3">
              <p:embed/>
            </p:oleObj>
          </a:graphicData>
        </a:graphic>
      </p:graphicFrame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2895600" y="3810000"/>
            <a:ext cx="6019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Despejar N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533400" y="3733800"/>
            <a:ext cx="17526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Arial" pitchFamily="34" charset="0"/>
                <a:cs typeface="Arial" pitchFamily="34" charset="0"/>
              </a:rPr>
              <a:t>100N = 238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683568" y="242088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 Números decimales exactos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 autoUpdateAnimBg="0"/>
      <p:bldP spid="22" grpId="0" animBg="1" autoUpdateAnimBg="0"/>
      <p:bldP spid="23" grpId="0" animBg="1" autoUpdateAnimBg="0"/>
      <p:bldP spid="25" grpId="0" animBg="1" autoUpdateAnimBg="0"/>
      <p:bldP spid="26" grpId="0" animBg="1" autoUpdateAnimBg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PASAR DE FRACCIÓN A DECIMAL Y VICEVERSA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Números decimales periódicos puros</a:t>
            </a: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914400" y="5334000"/>
          <a:ext cx="901700" cy="609600"/>
        </p:xfrm>
        <a:graphic>
          <a:graphicData uri="http://schemas.openxmlformats.org/presentationml/2006/ole">
            <p:oleObj spid="_x0000_s3076" name="Ecuación" r:id="rId3" imgW="901440" imgH="609480" progId="Equation.3">
              <p:embed/>
            </p:oleObj>
          </a:graphicData>
        </a:graphic>
      </p:graphicFrame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33400" y="2895600"/>
            <a:ext cx="22098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N = 2,383838...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33400" y="3657600"/>
            <a:ext cx="26670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Arial" pitchFamily="34" charset="0"/>
                <a:cs typeface="Arial" pitchFamily="34" charset="0"/>
              </a:rPr>
              <a:t>100N = 238,3838...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895600" y="2895600"/>
            <a:ext cx="60198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Multiplicar por la potencia de 10 adecuada obtener otro número con el mismo periodo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895600" y="3733800"/>
            <a:ext cx="6019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Restarlos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895600" y="5410200"/>
            <a:ext cx="31242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Simplificar la fracción, si es posible</a:t>
            </a:r>
          </a:p>
        </p:txBody>
      </p:sp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6235700" y="5334000"/>
          <a:ext cx="901700" cy="609600"/>
        </p:xfrm>
        <a:graphic>
          <a:graphicData uri="http://schemas.openxmlformats.org/presentationml/2006/ole">
            <p:oleObj spid="_x0000_s3077" name="Ecuación" r:id="rId4" imgW="901440" imgH="609480" progId="Equation.3">
              <p:embed/>
            </p:oleObj>
          </a:graphicData>
        </a:graphic>
      </p:graphicFrame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895600" y="4572000"/>
            <a:ext cx="6019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Despejar N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609600" y="4572000"/>
            <a:ext cx="17526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Arial" pitchFamily="34" charset="0"/>
                <a:cs typeface="Arial" pitchFamily="34" charset="0"/>
              </a:rPr>
              <a:t>99N = 236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4" grpId="0" animBg="1" autoUpdateAnimBg="0"/>
      <p:bldP spid="15" grpId="0" animBg="1" autoUpdateAnimBg="0"/>
      <p:bldP spid="16" grpId="0" animBg="1" autoUpdateAnimBg="0"/>
      <p:bldP spid="17" grpId="0" animBg="1" autoUpdateAnimBg="0"/>
      <p:bldP spid="27" grpId="0" animBg="1" autoUpdateAnimBg="0"/>
      <p:bldP spid="2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PASAR DE FRACCIÓN A DECIMAL Y VICEVERSA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396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 Números decimales periódicos mixtos</a:t>
            </a: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914400" y="5334000"/>
          <a:ext cx="901700" cy="609600"/>
        </p:xfrm>
        <a:graphic>
          <a:graphicData uri="http://schemas.openxmlformats.org/presentationml/2006/ole">
            <p:oleObj spid="_x0000_s4100" name="Ecuación" r:id="rId3" imgW="901440" imgH="609480" progId="Equation.3">
              <p:embed/>
            </p:oleObj>
          </a:graphicData>
        </a:graphic>
      </p:graphicFrame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533400" y="2895600"/>
            <a:ext cx="22098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latin typeface="Arial" pitchFamily="34" charset="0"/>
                <a:cs typeface="Arial" pitchFamily="34" charset="0"/>
              </a:rPr>
              <a:t>N = 2,3888...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33400" y="3429000"/>
            <a:ext cx="26670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Arial" pitchFamily="34" charset="0"/>
                <a:cs typeface="Arial" pitchFamily="34" charset="0"/>
              </a:rPr>
              <a:t>10N = 23,888...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895600" y="2895600"/>
            <a:ext cx="60198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dirty="0">
                <a:latin typeface="Arial" pitchFamily="34" charset="0"/>
                <a:cs typeface="Arial" pitchFamily="34" charset="0"/>
              </a:rPr>
              <a:t>Multiplicar por la potencia de 10 adecuada un número periódico puro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895600" y="3429000"/>
            <a:ext cx="6019800" cy="581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Multiplicar por la potencia de 10 adecuada para obtener un número con el mismo periodo.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2895600" y="5410200"/>
            <a:ext cx="31242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Simplificar la fracción, si es posible</a:t>
            </a:r>
          </a:p>
        </p:txBody>
      </p:sp>
      <p:graphicFrame>
        <p:nvGraphicFramePr>
          <p:cNvPr id="26" name="Object 18"/>
          <p:cNvGraphicFramePr>
            <a:graphicFrameLocks noChangeAspect="1"/>
          </p:cNvGraphicFramePr>
          <p:nvPr/>
        </p:nvGraphicFramePr>
        <p:xfrm>
          <a:off x="6235700" y="5218459"/>
          <a:ext cx="1072604" cy="725141"/>
        </p:xfrm>
        <a:graphic>
          <a:graphicData uri="http://schemas.openxmlformats.org/presentationml/2006/ole">
            <p:oleObj spid="_x0000_s4101" name="Ecuación" r:id="rId4" imgW="901440" imgH="609480" progId="Equation.3">
              <p:embed/>
            </p:oleObj>
          </a:graphicData>
        </a:graphic>
      </p:graphicFrame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2895600" y="4768850"/>
            <a:ext cx="60198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Despejar N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609600" y="4724400"/>
            <a:ext cx="17526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Arial" pitchFamily="34" charset="0"/>
                <a:cs typeface="Arial" pitchFamily="34" charset="0"/>
              </a:rPr>
              <a:t>90N = 215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33400" y="4038600"/>
            <a:ext cx="27432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latin typeface="Arial" pitchFamily="34" charset="0"/>
                <a:cs typeface="Arial" pitchFamily="34" charset="0"/>
              </a:rPr>
              <a:t>100N = 238,888...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895600" y="4114800"/>
            <a:ext cx="39624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latin typeface="Arial" pitchFamily="34" charset="0"/>
                <a:cs typeface="Arial" pitchFamily="34" charset="0"/>
              </a:rPr>
              <a:t>Restarlos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 autoUpdateAnimBg="0"/>
      <p:bldP spid="22" grpId="0" animBg="1" autoUpdateAnimBg="0"/>
      <p:bldP spid="23" grpId="0" animBg="1" autoUpdateAnimBg="0"/>
      <p:bldP spid="24" grpId="0" animBg="1" autoUpdateAnimBg="0"/>
      <p:bldP spid="25" grpId="0" animBg="1" autoUpdateAnimBg="0"/>
      <p:bldP spid="29" grpId="0" animBg="1" autoUpdateAnimBg="0"/>
      <p:bldP spid="30" grpId="0" animBg="1" autoUpdateAnimBg="0"/>
      <p:bldP spid="31" grpId="0" animBg="1" autoUpdateAnimBg="0"/>
      <p:bldP spid="3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NÚMEROS APROXIMADOS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7016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EXPRESIÓN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APROXIMADA DE UN NÚMERO. CIFRAS SIGNIFICATIVAS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3528" y="2996952"/>
            <a:ext cx="8305800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Al expresar números decimales para mediciones concretas, se deben dar con una cantidad adecuada de cifras significativas. 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Se llaman </a:t>
            </a:r>
            <a:r>
              <a:rPr lang="es-ES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cifras significativas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a aquellas con las que se expresa un número aproximado. Sólo deben utilizarse aquellas cuya exactitud nos conste.</a:t>
            </a:r>
          </a:p>
          <a:p>
            <a:pPr marL="177800" indent="-177800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Para expresar una cantidad con un número determinado de cifras significativas recurrimos </a:t>
            </a:r>
            <a:r>
              <a:rPr lang="es-ES" sz="20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al redondeo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si la primera cifra que despreciamos es mayor o igual que 5 aumentamos en una unidad la última cifra significativa y si es menor que cinco la dejamos con está.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  <p:bldP spid="1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NOTACIÓN CIENTÍFICA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81000" y="1752600"/>
            <a:ext cx="85344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DEFINICIÓN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04800" y="2209800"/>
            <a:ext cx="8610600" cy="20928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Un número puesto en notación científica consta de: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Una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parte entera formada por una sola cifra que no es el cero (la de las unidades).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El resto de cifras significativas puestas como parte decimal.</a:t>
            </a:r>
          </a:p>
          <a:p>
            <a:pPr marL="177800" indent="-177800">
              <a:spcBef>
                <a:spcPct val="50000"/>
              </a:spcBef>
              <a:buFontTx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 Una potencia de base 10 que da el orden de magnitud del número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81000" y="4953000"/>
            <a:ext cx="8077200" cy="854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latin typeface="Arial" pitchFamily="34" charset="0"/>
                <a:cs typeface="Arial" pitchFamily="34" charset="0"/>
              </a:rPr>
              <a:t>Si n es positivo, el número N es “grande”.</a:t>
            </a:r>
          </a:p>
          <a:p>
            <a:pPr>
              <a:spcBef>
                <a:spcPct val="50000"/>
              </a:spcBef>
            </a:pPr>
            <a:r>
              <a:rPr lang="es-ES" sz="2000">
                <a:latin typeface="Arial" pitchFamily="34" charset="0"/>
                <a:cs typeface="Arial" pitchFamily="34" charset="0"/>
              </a:rPr>
              <a:t>Si n es negativo, el número N es “pequeño”.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2438400" y="4191000"/>
          <a:ext cx="3352800" cy="561975"/>
        </p:xfrm>
        <a:graphic>
          <a:graphicData uri="http://schemas.openxmlformats.org/presentationml/2006/ole">
            <p:oleObj spid="_x0000_s6146" name="Ecuación" r:id="rId3" imgW="189216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utoUpdateAnimBg="0"/>
      <p:bldP spid="6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1406</Words>
  <Application>Microsoft Office PowerPoint</Application>
  <PresentationFormat>Presentación en pantalla (4:3)</PresentationFormat>
  <Paragraphs>282</Paragraphs>
  <Slides>28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Intermedio</vt:lpstr>
      <vt:lpstr>Ecuación</vt:lpstr>
      <vt:lpstr>Imagen de mapa de bits</vt:lpstr>
      <vt:lpstr>Documento</vt:lpstr>
      <vt:lpstr>NÚMEROS  REALES7</vt:lpstr>
      <vt:lpstr>CLASIFICACIÓN DE LOS Nº REALES</vt:lpstr>
      <vt:lpstr>ESQUEMA </vt:lpstr>
      <vt:lpstr>PASAR DE FRACCIÓN A DECIMAL Y VICEVERSA</vt:lpstr>
      <vt:lpstr>PASAR DE FRACCIÓN A DECIMAL Y VICEVERSA</vt:lpstr>
      <vt:lpstr>PASAR DE FRACCIÓN A DECIMAL Y VICEVERSA</vt:lpstr>
      <vt:lpstr>PASAR DE FRACCIÓN A DECIMAL Y VICEVERSA</vt:lpstr>
      <vt:lpstr>NÚMEROS APROXIMADOS</vt:lpstr>
      <vt:lpstr>NOTACIÓN CIENTÍFICA</vt:lpstr>
      <vt:lpstr>NOTACIÓN CIENTÍFICA</vt:lpstr>
      <vt:lpstr>NOTACIÓN CIENTÍFICA</vt:lpstr>
      <vt:lpstr>NOTACIÓN CIENTÍFICA</vt:lpstr>
      <vt:lpstr>NOTACIÓN CIENTÍFICA</vt:lpstr>
      <vt:lpstr>NÚMEROS IRRACIONALES</vt:lpstr>
      <vt:lpstr>LOS NÚMEROS REALES</vt:lpstr>
      <vt:lpstr>LOS NÚMEROS REALES Representación sobre la recta</vt:lpstr>
      <vt:lpstr>LOS NÚMEROS REALES Representación sobre la recta</vt:lpstr>
      <vt:lpstr>LOS NÚMEROS REALES Representación sobre la recta</vt:lpstr>
      <vt:lpstr>LOS NÚMEROS REALES Representación sobre la recta</vt:lpstr>
      <vt:lpstr>INTERVALOS Y SEMIRRECTAS</vt:lpstr>
      <vt:lpstr>INTERVALOS Y SEMIRRECTAS</vt:lpstr>
      <vt:lpstr>INTERVALOS Y SEMIRRECTAS</vt:lpstr>
      <vt:lpstr>ENTORNOS</vt:lpstr>
      <vt:lpstr>POTENCIAS</vt:lpstr>
      <vt:lpstr>RAICES</vt:lpstr>
      <vt:lpstr>RAICES</vt:lpstr>
      <vt:lpstr>RAICES</vt:lpstr>
      <vt:lpstr>RAICES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2010-10-04T10:04:55Z</dcterms:created>
  <dcterms:modified xsi:type="dcterms:W3CDTF">2010-10-05T11:13:58Z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3082</vt:i4>
  </property>
  <property fmtid="{D5CDD505-2E9C-101B-9397-08002B2CF9AE}" pid="3" name="_Version">
    <vt:lpwstr>12.0.4518</vt:lpwstr>
  </property>
</Properties>
</file>