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7597C0-3534-4D2F-AB59-C0497B992E3C}" type="datetimeFigureOut">
              <a:rPr lang="es-CO" smtClean="0"/>
              <a:pPr/>
              <a:t>28/04/2013</a:t>
            </a:fld>
            <a:endParaRPr lang="es-CO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231354-D844-46E9-A7A2-975C8C39E380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7597C0-3534-4D2F-AB59-C0497B992E3C}" type="datetimeFigureOut">
              <a:rPr lang="es-CO" smtClean="0"/>
              <a:pPr/>
              <a:t>28/04/2013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231354-D844-46E9-A7A2-975C8C39E38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7597C0-3534-4D2F-AB59-C0497B992E3C}" type="datetimeFigureOut">
              <a:rPr lang="es-CO" smtClean="0"/>
              <a:pPr/>
              <a:t>28/04/2013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231354-D844-46E9-A7A2-975C8C39E38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7597C0-3534-4D2F-AB59-C0497B992E3C}" type="datetimeFigureOut">
              <a:rPr lang="es-CO" smtClean="0"/>
              <a:pPr/>
              <a:t>28/04/2013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231354-D844-46E9-A7A2-975C8C39E38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7597C0-3534-4D2F-AB59-C0497B992E3C}" type="datetimeFigureOut">
              <a:rPr lang="es-CO" smtClean="0"/>
              <a:pPr/>
              <a:t>28/04/2013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231354-D844-46E9-A7A2-975C8C39E380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7597C0-3534-4D2F-AB59-C0497B992E3C}" type="datetimeFigureOut">
              <a:rPr lang="es-CO" smtClean="0"/>
              <a:pPr/>
              <a:t>28/04/2013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231354-D844-46E9-A7A2-975C8C39E38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7597C0-3534-4D2F-AB59-C0497B992E3C}" type="datetimeFigureOut">
              <a:rPr lang="es-CO" smtClean="0"/>
              <a:pPr/>
              <a:t>28/04/2013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231354-D844-46E9-A7A2-975C8C39E38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7597C0-3534-4D2F-AB59-C0497B992E3C}" type="datetimeFigureOut">
              <a:rPr lang="es-CO" smtClean="0"/>
              <a:pPr/>
              <a:t>28/04/2013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231354-D844-46E9-A7A2-975C8C39E38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7597C0-3534-4D2F-AB59-C0497B992E3C}" type="datetimeFigureOut">
              <a:rPr lang="es-CO" smtClean="0"/>
              <a:pPr/>
              <a:t>28/04/2013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231354-D844-46E9-A7A2-975C8C39E380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7597C0-3534-4D2F-AB59-C0497B992E3C}" type="datetimeFigureOut">
              <a:rPr lang="es-CO" smtClean="0"/>
              <a:pPr/>
              <a:t>28/04/2013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231354-D844-46E9-A7A2-975C8C39E38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7597C0-3534-4D2F-AB59-C0497B992E3C}" type="datetimeFigureOut">
              <a:rPr lang="es-CO" smtClean="0"/>
              <a:pPr/>
              <a:t>28/04/2013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231354-D844-46E9-A7A2-975C8C39E380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07597C0-3534-4D2F-AB59-C0497B992E3C}" type="datetimeFigureOut">
              <a:rPr lang="es-CO" smtClean="0"/>
              <a:pPr/>
              <a:t>28/04/2013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CO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0231354-D844-46E9-A7A2-975C8C39E380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jpeg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196752"/>
            <a:ext cx="7772400" cy="1470025"/>
          </a:xfrm>
        </p:spPr>
        <p:txBody>
          <a:bodyPr>
            <a:normAutofit/>
          </a:bodyPr>
          <a:lstStyle/>
          <a:p>
            <a:r>
              <a:rPr lang="es-ES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Verdana" pitchFamily="34" charset="0"/>
                <a:ea typeface="MS Gothic" charset="-128"/>
              </a:rPr>
              <a:t>Funciones Exponenciales</a:t>
            </a:r>
            <a:endParaRPr lang="es-CO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6400800" cy="982960"/>
          </a:xfrm>
        </p:spPr>
        <p:txBody>
          <a:bodyPr>
            <a:normAutofit/>
          </a:bodyPr>
          <a:lstStyle/>
          <a:p>
            <a:r>
              <a:rPr lang="es-CO" smtClean="0"/>
              <a:t>SANDRA ISABEL SALAZAR </a:t>
            </a:r>
          </a:p>
          <a:p>
            <a:r>
              <a:rPr lang="es-CO" smtClean="0"/>
              <a:t>Docente IESP</a:t>
            </a:r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71600" y="1412776"/>
            <a:ext cx="7772400" cy="1080120"/>
          </a:xfrm>
        </p:spPr>
        <p:txBody>
          <a:bodyPr>
            <a:normAutofit fontScale="90000"/>
          </a:bodyPr>
          <a:lstStyle/>
          <a:p>
            <a:pPr lvl="1">
              <a:defRPr/>
            </a:pPr>
            <a:r>
              <a:rPr lang="es-ES" sz="4400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Verdana" pitchFamily="34" charset="0"/>
                <a:ea typeface="MS Gothic" charset="-128"/>
              </a:rPr>
              <a:t/>
            </a:r>
            <a:br>
              <a:rPr lang="es-ES" sz="4400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Verdana" pitchFamily="34" charset="0"/>
                <a:ea typeface="MS Gothic" charset="-128"/>
              </a:rPr>
            </a:br>
            <a:r>
              <a:rPr lang="es-ES" sz="4400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Verdana" pitchFamily="34" charset="0"/>
                <a:ea typeface="MS Gothic" charset="-128"/>
              </a:rPr>
              <a:t/>
            </a:r>
            <a:br>
              <a:rPr lang="es-ES" sz="4400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Verdana" pitchFamily="34" charset="0"/>
                <a:ea typeface="MS Gothic" charset="-128"/>
              </a:rPr>
            </a:br>
            <a:r>
              <a:rPr lang="es-ES" sz="4400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Verdana" pitchFamily="34" charset="0"/>
                <a:ea typeface="MS Gothic" charset="-128"/>
              </a:rPr>
              <a:t/>
            </a:r>
            <a:br>
              <a:rPr lang="es-ES" sz="4400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Verdana" pitchFamily="34" charset="0"/>
                <a:ea typeface="MS Gothic" charset="-128"/>
              </a:rPr>
            </a:br>
            <a:r>
              <a:rPr lang="es-ES" sz="4400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Verdana" pitchFamily="34" charset="0"/>
                <a:ea typeface="MS Gothic" charset="-128"/>
              </a:rPr>
              <a:t/>
            </a:r>
            <a:br>
              <a:rPr lang="es-ES" sz="4400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Verdana" pitchFamily="34" charset="0"/>
                <a:ea typeface="MS Gothic" charset="-128"/>
              </a:rPr>
            </a:br>
            <a:r>
              <a:rPr lang="es-ES" sz="4400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Verdana" pitchFamily="34" charset="0"/>
                <a:ea typeface="MS Gothic" charset="-128"/>
              </a:rPr>
              <a:t/>
            </a:r>
            <a:br>
              <a:rPr lang="es-ES" sz="4400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Verdana" pitchFamily="34" charset="0"/>
                <a:ea typeface="MS Gothic" charset="-128"/>
              </a:rPr>
            </a:br>
            <a:r>
              <a:rPr lang="es-ES" sz="4400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Verdana" pitchFamily="34" charset="0"/>
                <a:ea typeface="MS Gothic" charset="-128"/>
              </a:rPr>
              <a:t/>
            </a:r>
            <a:br>
              <a:rPr lang="es-ES" sz="4400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Verdana" pitchFamily="34" charset="0"/>
                <a:ea typeface="MS Gothic" charset="-128"/>
              </a:rPr>
            </a:br>
            <a:r>
              <a:rPr lang="es-ES" sz="2400">
                <a:solidFill>
                  <a:schemeClr val="tx1"/>
                </a:solidFill>
                <a:latin typeface="Verdana" pitchFamily="34" charset="0"/>
                <a:ea typeface="MS Gothic" charset="-128"/>
              </a:rPr>
              <a:t/>
            </a:r>
            <a:br>
              <a:rPr lang="es-ES" sz="2400">
                <a:solidFill>
                  <a:schemeClr val="tx1"/>
                </a:solidFill>
                <a:latin typeface="Verdana" pitchFamily="34" charset="0"/>
                <a:ea typeface="MS Gothic" charset="-128"/>
              </a:rPr>
            </a:br>
            <a:r>
              <a:rPr lang="es-ES_tradnl" sz="2400" smtClean="0">
                <a:solidFill>
                  <a:schemeClr val="tx1"/>
                </a:solidFill>
                <a:latin typeface="Verdana" pitchFamily="34" charset="0"/>
                <a:ea typeface="MS Gothic" charset="-128"/>
              </a:rPr>
              <a:t/>
            </a:r>
            <a:br>
              <a:rPr lang="es-ES_tradnl" sz="2400" smtClean="0">
                <a:solidFill>
                  <a:schemeClr val="tx1"/>
                </a:solidFill>
                <a:latin typeface="Verdana" pitchFamily="34" charset="0"/>
                <a:ea typeface="MS Gothic" charset="-128"/>
              </a:rPr>
            </a:br>
            <a:r>
              <a:rPr lang="es-ES" sz="4400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Verdana" pitchFamily="34" charset="0"/>
                <a:ea typeface="MS Gothic" charset="-128"/>
              </a:rPr>
              <a:t>Funciones Exponenciales</a:t>
            </a:r>
            <a:r>
              <a:rPr lang="es-ES_tradnl" sz="2400" smtClean="0">
                <a:solidFill>
                  <a:schemeClr val="tx1"/>
                </a:solidFill>
                <a:latin typeface="Verdana" pitchFamily="34" charset="0"/>
                <a:ea typeface="MS Gothic" charset="-128"/>
              </a:rPr>
              <a:t/>
            </a:r>
            <a:br>
              <a:rPr lang="es-ES_tradnl" sz="2400" smtClean="0">
                <a:solidFill>
                  <a:schemeClr val="tx1"/>
                </a:solidFill>
                <a:latin typeface="Verdana" pitchFamily="34" charset="0"/>
                <a:ea typeface="MS Gothic" charset="-128"/>
              </a:rPr>
            </a:br>
            <a:r>
              <a:rPr lang="es-ES_tradnl" sz="2400">
                <a:solidFill>
                  <a:schemeClr val="tx1"/>
                </a:solidFill>
                <a:latin typeface="Verdana" pitchFamily="34" charset="0"/>
                <a:ea typeface="MS Gothic" charset="-128"/>
              </a:rPr>
              <a:t>La función exponencial </a:t>
            </a:r>
            <a:r>
              <a:rPr lang="es-ES_tradnl" sz="2400">
                <a:solidFill>
                  <a:schemeClr val="tx1"/>
                </a:solidFill>
                <a:latin typeface="Verdana" pitchFamily="34" charset="0"/>
                <a:ea typeface="MS Gothic" charset="-128"/>
                <a:sym typeface="Symbol" pitchFamily="18" charset="2"/>
              </a:rPr>
              <a:t></a:t>
            </a:r>
            <a:r>
              <a:rPr lang="es-ES_tradnl" sz="2400">
                <a:solidFill>
                  <a:schemeClr val="tx1"/>
                </a:solidFill>
                <a:latin typeface="Verdana" pitchFamily="34" charset="0"/>
                <a:ea typeface="MS Gothic" charset="-128"/>
              </a:rPr>
              <a:t> con base </a:t>
            </a:r>
            <a:r>
              <a:rPr lang="es-ES_tradnl" sz="2400" b="1" i="1">
                <a:solidFill>
                  <a:schemeClr val="tx1"/>
                </a:solidFill>
                <a:latin typeface="Verdana" pitchFamily="34" charset="0"/>
                <a:ea typeface="MS Gothic" charset="-128"/>
              </a:rPr>
              <a:t>a</a:t>
            </a:r>
            <a:r>
              <a:rPr lang="es-ES_tradnl" sz="2400">
                <a:solidFill>
                  <a:schemeClr val="tx1"/>
                </a:solidFill>
                <a:latin typeface="Verdana" pitchFamily="34" charset="0"/>
                <a:ea typeface="MS Gothic" charset="-128"/>
              </a:rPr>
              <a:t> se define como:</a:t>
            </a:r>
            <a:br>
              <a:rPr lang="es-ES_tradnl" sz="2400">
                <a:solidFill>
                  <a:schemeClr val="tx1"/>
                </a:solidFill>
                <a:latin typeface="Verdana" pitchFamily="34" charset="0"/>
                <a:ea typeface="MS Gothic" charset="-128"/>
              </a:rPr>
            </a:br>
            <a:r>
              <a:rPr lang="es-ES" sz="2400">
                <a:solidFill>
                  <a:schemeClr val="tx1"/>
                </a:solidFill>
                <a:latin typeface="Verdana" pitchFamily="34" charset="0"/>
                <a:ea typeface="MS Gothic" charset="-128"/>
              </a:rPr>
              <a:t/>
            </a:r>
            <a:br>
              <a:rPr lang="es-ES" sz="2400">
                <a:solidFill>
                  <a:schemeClr val="tx1"/>
                </a:solidFill>
                <a:latin typeface="Verdana" pitchFamily="34" charset="0"/>
                <a:ea typeface="MS Gothic" charset="-128"/>
              </a:rPr>
            </a:br>
            <a:r>
              <a:rPr lang="es-ES" sz="2400">
                <a:solidFill>
                  <a:schemeClr val="tx1"/>
                </a:solidFill>
                <a:latin typeface="Verdana" pitchFamily="34" charset="0"/>
                <a:ea typeface="MS Gothic" charset="-128"/>
              </a:rPr>
              <a:t/>
            </a:r>
            <a:br>
              <a:rPr lang="es-ES" sz="2400">
                <a:solidFill>
                  <a:schemeClr val="tx1"/>
                </a:solidFill>
                <a:latin typeface="Verdana" pitchFamily="34" charset="0"/>
                <a:ea typeface="MS Gothic" charset="-128"/>
              </a:rPr>
            </a:br>
            <a:r>
              <a:rPr lang="es-ES" sz="2200">
                <a:solidFill>
                  <a:schemeClr val="tx1"/>
                </a:solidFill>
                <a:latin typeface="Verdana" pitchFamily="34" charset="0"/>
                <a:ea typeface="MS Gothic" charset="-128"/>
              </a:rPr>
              <a:t/>
            </a:r>
            <a:br>
              <a:rPr lang="es-ES" sz="2200">
                <a:solidFill>
                  <a:schemeClr val="tx1"/>
                </a:solidFill>
                <a:latin typeface="Verdana" pitchFamily="34" charset="0"/>
                <a:ea typeface="MS Gothic" charset="-128"/>
              </a:rPr>
            </a:b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2348880"/>
            <a:ext cx="8028384" cy="4509120"/>
          </a:xfrm>
        </p:spPr>
        <p:txBody>
          <a:bodyPr>
            <a:normAutofit fontScale="32500" lnSpcReduction="20000"/>
          </a:bodyPr>
          <a:lstStyle/>
          <a:p>
            <a:endParaRPr lang="es-ES" sz="1500" b="1">
              <a:solidFill>
                <a:schemeClr val="tx1"/>
              </a:solidFill>
              <a:latin typeface="Verdana" pitchFamily="34" charset="0"/>
              <a:ea typeface="MS Gothic" charset="-128"/>
            </a:endParaRPr>
          </a:p>
          <a:p>
            <a:pPr marL="363538" indent="-363538" algn="just"/>
            <a:r>
              <a:rPr lang="es-ES" sz="5500" smtClean="0">
                <a:solidFill>
                  <a:schemeClr val="tx1"/>
                </a:solidFill>
                <a:latin typeface="Verdana" pitchFamily="34" charset="0"/>
                <a:ea typeface="MS Gothic" charset="-128"/>
              </a:rPr>
              <a:t>En donde la base es a (a&gt;0) y  </a:t>
            </a:r>
            <a:r>
              <a:rPr lang="es-ES" sz="5500" i="1" smtClean="0">
                <a:solidFill>
                  <a:schemeClr val="tx1"/>
                </a:solidFill>
                <a:latin typeface="Verdana" pitchFamily="34" charset="0"/>
                <a:ea typeface="MS Gothic" charset="-128"/>
              </a:rPr>
              <a:t>x </a:t>
            </a:r>
            <a:r>
              <a:rPr lang="es-ES" sz="5500" smtClean="0">
                <a:solidFill>
                  <a:schemeClr val="tx1"/>
                </a:solidFill>
                <a:latin typeface="Verdana" pitchFamily="34" charset="0"/>
                <a:ea typeface="MS Gothic" charset="-128"/>
              </a:rPr>
              <a:t>es cualquier número real</a:t>
            </a:r>
            <a:r>
              <a:rPr lang="es-ES" sz="6200" smtClean="0">
                <a:solidFill>
                  <a:schemeClr val="tx1"/>
                </a:solidFill>
                <a:latin typeface="Verdana" pitchFamily="34" charset="0"/>
                <a:ea typeface="MS Gothic" charset="-128"/>
              </a:rPr>
              <a:t>.</a:t>
            </a:r>
            <a:r>
              <a:rPr lang="es-ES" sz="8800" smtClean="0">
                <a:solidFill>
                  <a:schemeClr val="tx1"/>
                </a:solidFill>
                <a:latin typeface="Verdana" pitchFamily="34" charset="0"/>
                <a:ea typeface="MS Gothic" charset="-128"/>
              </a:rPr>
              <a:t/>
            </a:r>
            <a:br>
              <a:rPr lang="es-ES" sz="8800" smtClean="0">
                <a:solidFill>
                  <a:schemeClr val="tx1"/>
                </a:solidFill>
                <a:latin typeface="Verdana" pitchFamily="34" charset="0"/>
                <a:ea typeface="MS Gothic" charset="-128"/>
              </a:rPr>
            </a:br>
            <a:r>
              <a:rPr lang="es-ES_tradnl" sz="8800" smtClean="0">
                <a:solidFill>
                  <a:schemeClr val="tx1"/>
                </a:solidFill>
                <a:latin typeface="Verdana" pitchFamily="34" charset="0"/>
                <a:ea typeface="MS Gothic" charset="-128"/>
              </a:rPr>
              <a:t/>
            </a:r>
            <a:br>
              <a:rPr lang="es-ES_tradnl" sz="8800" smtClean="0">
                <a:solidFill>
                  <a:schemeClr val="tx1"/>
                </a:solidFill>
                <a:latin typeface="Verdana" pitchFamily="34" charset="0"/>
                <a:ea typeface="MS Gothic" charset="-128"/>
              </a:rPr>
            </a:br>
            <a:r>
              <a:rPr lang="es-ES" sz="7400" b="1" smtClean="0">
                <a:solidFill>
                  <a:schemeClr val="tx1"/>
                </a:solidFill>
                <a:latin typeface="Verdana" pitchFamily="34" charset="0"/>
                <a:ea typeface="MS Gothic" charset="-128"/>
              </a:rPr>
              <a:t>PROPIEDADES</a:t>
            </a:r>
          </a:p>
          <a:p>
            <a:pPr marL="363538" indent="-363538" algn="just">
              <a:buFont typeface="Wingdings" pitchFamily="2" charset="2"/>
              <a:buChar char="ü"/>
            </a:pPr>
            <a:r>
              <a:rPr lang="es-ES" sz="6200" smtClean="0">
                <a:solidFill>
                  <a:schemeClr val="tx1"/>
                </a:solidFill>
                <a:latin typeface="Verdana" pitchFamily="34" charset="0"/>
                <a:ea typeface="MS Gothic" charset="-128"/>
              </a:rPr>
              <a:t>El dominio de ƒ es el conjunto de los números reales (el gráfico se extiende indefinidamente a lo largo del eje x positivo y negativo).</a:t>
            </a:r>
            <a:r>
              <a:rPr lang="es-ES" sz="6200" smtClean="0">
                <a:solidFill>
                  <a:schemeClr val="tx1"/>
                </a:solidFill>
                <a:latin typeface="Verdana" pitchFamily="34" charset="0"/>
              </a:rPr>
              <a:t> </a:t>
            </a:r>
          </a:p>
          <a:p>
            <a:pPr marL="363538" indent="-363538" algn="just">
              <a:buFont typeface="Wingdings" pitchFamily="2" charset="2"/>
              <a:buChar char="ü"/>
            </a:pPr>
            <a:r>
              <a:rPr lang="es-ES" sz="6200" smtClean="0">
                <a:solidFill>
                  <a:schemeClr val="tx1"/>
                </a:solidFill>
                <a:latin typeface="Verdana" pitchFamily="34" charset="0"/>
              </a:rPr>
              <a:t>El rango de ƒ es el conjunto de las reales positivos. (El gráfico se extiende indefinidamente hacia arriba del eje de las x).</a:t>
            </a:r>
          </a:p>
          <a:p>
            <a:pPr marL="363538" indent="-363538" algn="just">
              <a:buFont typeface="Wingdings" pitchFamily="2" charset="2"/>
              <a:buChar char="Ø"/>
            </a:pPr>
            <a:r>
              <a:rPr lang="es-ES" sz="6200" smtClean="0">
                <a:solidFill>
                  <a:schemeClr val="tx1"/>
                </a:solidFill>
                <a:latin typeface="Verdana" pitchFamily="34" charset="0"/>
              </a:rPr>
              <a:t>El intersecto en y para la gráfica de ƒ es 1. </a:t>
            </a:r>
          </a:p>
          <a:p>
            <a:pPr marL="363538" indent="-363538" algn="just">
              <a:buFont typeface="Wingdings" pitchFamily="2" charset="2"/>
              <a:buChar char="Ø"/>
            </a:pPr>
            <a:r>
              <a:rPr lang="es-ES" sz="6200" smtClean="0">
                <a:solidFill>
                  <a:schemeClr val="tx1"/>
                </a:solidFill>
                <a:latin typeface="Verdana" pitchFamily="34" charset="0"/>
              </a:rPr>
              <a:t>La gráfica no tiene intersectos en x. El eje x es una asíntota horizontal para la gráfica de ƒ. </a:t>
            </a:r>
          </a:p>
          <a:p>
            <a:pPr marL="363538" indent="-363538" algn="just">
              <a:buFont typeface="Wingdings" pitchFamily="2" charset="2"/>
              <a:buChar char="Ø"/>
            </a:pPr>
            <a:r>
              <a:rPr lang="es-ES" sz="6200" smtClean="0">
                <a:solidFill>
                  <a:schemeClr val="tx1"/>
                </a:solidFill>
                <a:latin typeface="Verdana" pitchFamily="34" charset="0"/>
              </a:rPr>
              <a:t>La función ƒ es creciente si </a:t>
            </a:r>
            <a:r>
              <a:rPr lang="es-ES" sz="6200" b="1" smtClean="0">
                <a:solidFill>
                  <a:schemeClr val="tx1"/>
                </a:solidFill>
                <a:latin typeface="Verdana" pitchFamily="34" charset="0"/>
              </a:rPr>
              <a:t>a &gt; 0 </a:t>
            </a:r>
            <a:r>
              <a:rPr lang="es-ES" sz="6200" smtClean="0">
                <a:solidFill>
                  <a:schemeClr val="tx1"/>
                </a:solidFill>
                <a:latin typeface="Verdana" pitchFamily="34" charset="0"/>
              </a:rPr>
              <a:t>y                                 decreciente si </a:t>
            </a:r>
            <a:r>
              <a:rPr lang="es-ES" sz="6200" b="1" smtClean="0">
                <a:solidFill>
                  <a:schemeClr val="tx1"/>
                </a:solidFill>
                <a:latin typeface="Verdana" pitchFamily="34" charset="0"/>
              </a:rPr>
              <a:t>0&lt; a &lt; 1</a:t>
            </a:r>
            <a:r>
              <a:rPr lang="es-ES" sz="6200" smtClean="0">
                <a:solidFill>
                  <a:schemeClr val="tx1"/>
                </a:solidFill>
                <a:latin typeface="Verdana" pitchFamily="34" charset="0"/>
              </a:rPr>
              <a:t>.</a:t>
            </a:r>
          </a:p>
          <a:p>
            <a:pPr marL="363538" indent="-363538" algn="just">
              <a:buFont typeface="Wingdings" pitchFamily="2" charset="2"/>
              <a:buChar char="Ø"/>
            </a:pPr>
            <a:r>
              <a:rPr lang="es-ES" sz="6200" smtClean="0">
                <a:solidFill>
                  <a:schemeClr val="tx1"/>
                </a:solidFill>
                <a:latin typeface="Verdana" pitchFamily="34" charset="0"/>
              </a:rPr>
              <a:t>La función ƒ es biunívoca (uno a uno). </a:t>
            </a:r>
          </a:p>
          <a:p>
            <a:endParaRPr lang="es-CO" sz="310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995936" y="1484784"/>
          <a:ext cx="1468438" cy="669033"/>
        </p:xfrm>
        <a:graphic>
          <a:graphicData uri="http://schemas.openxmlformats.org/presentationml/2006/ole">
            <p:oleObj spid="_x0000_s1026" name="Ecuación" r:id="rId3" imgW="6477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GRAFICAS DE LA FUNCION EXPONENCIAL </a:t>
            </a:r>
            <a:endParaRPr lang="es-CO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1403648" y="2852936"/>
            <a:ext cx="7393657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979712" y="1772816"/>
          <a:ext cx="2376264" cy="792088"/>
        </p:xfrm>
        <a:graphic>
          <a:graphicData uri="http://schemas.openxmlformats.org/presentationml/2006/ole">
            <p:oleObj spid="_x0000_s2050" name="Ecuación" r:id="rId4" imgW="647700" imgH="228600" progId="Equation.3">
              <p:embed/>
            </p:oleObj>
          </a:graphicData>
        </a:graphic>
      </p:graphicFrame>
      <p:graphicFrame>
        <p:nvGraphicFramePr>
          <p:cNvPr id="2051" name="Object 2"/>
          <p:cNvGraphicFramePr>
            <a:graphicFrameLocks noChangeAspect="1"/>
          </p:cNvGraphicFramePr>
          <p:nvPr/>
        </p:nvGraphicFramePr>
        <p:xfrm>
          <a:off x="5292080" y="1772816"/>
          <a:ext cx="3312368" cy="786823"/>
        </p:xfrm>
        <a:graphic>
          <a:graphicData uri="http://schemas.openxmlformats.org/presentationml/2006/ole">
            <p:oleObj spid="_x0000_s2051" name="Ecuación" r:id="rId5" imgW="8380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404665"/>
            <a:ext cx="7772400" cy="1152128"/>
          </a:xfrm>
        </p:spPr>
        <p:txBody>
          <a:bodyPr/>
          <a:lstStyle/>
          <a:p>
            <a:r>
              <a:rPr lang="es-CO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FUNCIONES  EXPONENCIALES</a:t>
            </a:r>
            <a:endParaRPr lang="es-CO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4" name="Object 13"/>
          <p:cNvGraphicFramePr>
            <a:graphicFrameLocks noChangeAspect="1"/>
          </p:cNvGraphicFramePr>
          <p:nvPr/>
        </p:nvGraphicFramePr>
        <p:xfrm>
          <a:off x="973138" y="5140325"/>
          <a:ext cx="1517650" cy="557213"/>
        </p:xfrm>
        <a:graphic>
          <a:graphicData uri="http://schemas.openxmlformats.org/presentationml/2006/ole">
            <p:oleObj spid="_x0000_s3074" name="Equation" r:id="rId3" imgW="622080" imgH="228600" progId="Equation.3">
              <p:embed/>
            </p:oleObj>
          </a:graphicData>
        </a:graphic>
      </p:graphicFrame>
      <p:graphicFrame>
        <p:nvGraphicFramePr>
          <p:cNvPr id="5" name="Object 14"/>
          <p:cNvGraphicFramePr>
            <a:graphicFrameLocks noChangeAspect="1"/>
          </p:cNvGraphicFramePr>
          <p:nvPr/>
        </p:nvGraphicFramePr>
        <p:xfrm>
          <a:off x="2973388" y="5089525"/>
          <a:ext cx="1354137" cy="530225"/>
        </p:xfrm>
        <a:graphic>
          <a:graphicData uri="http://schemas.openxmlformats.org/presentationml/2006/ole">
            <p:oleObj spid="_x0000_s3075" name="Equation" r:id="rId4" imgW="583920" imgH="228600" progId="Equation.3">
              <p:embed/>
            </p:oleObj>
          </a:graphicData>
        </a:graphic>
      </p:graphicFrame>
      <p:graphicFrame>
        <p:nvGraphicFramePr>
          <p:cNvPr id="6" name="Object 15"/>
          <p:cNvGraphicFramePr>
            <a:graphicFrameLocks noChangeAspect="1"/>
          </p:cNvGraphicFramePr>
          <p:nvPr/>
        </p:nvGraphicFramePr>
        <p:xfrm>
          <a:off x="4786313" y="4999038"/>
          <a:ext cx="1500187" cy="519112"/>
        </p:xfrm>
        <a:graphic>
          <a:graphicData uri="http://schemas.openxmlformats.org/presentationml/2006/ole">
            <p:oleObj spid="_x0000_s3076" name="Equation" r:id="rId5" imgW="660240" imgH="228600" progId="Equation.3">
              <p:embed/>
            </p:oleObj>
          </a:graphicData>
        </a:graphic>
      </p:graphicFrame>
      <p:sp>
        <p:nvSpPr>
          <p:cNvPr id="7" name="Line Callout 1 21"/>
          <p:cNvSpPr/>
          <p:nvPr/>
        </p:nvSpPr>
        <p:spPr bwMode="auto">
          <a:xfrm flipH="1">
            <a:off x="917575" y="6088063"/>
            <a:ext cx="1139825" cy="312737"/>
          </a:xfrm>
          <a:prstGeom prst="borderCallout1">
            <a:avLst>
              <a:gd name="adj1" fmla="val 36730"/>
              <a:gd name="adj2" fmla="val 9489"/>
              <a:gd name="adj3" fmla="val -146410"/>
              <a:gd name="adj4" fmla="val -17541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b="1" dirty="0">
                <a:solidFill>
                  <a:srgbClr val="C00000"/>
                </a:solidFill>
              </a:rPr>
              <a:t>Base 2</a:t>
            </a:r>
          </a:p>
        </p:txBody>
      </p:sp>
      <p:sp>
        <p:nvSpPr>
          <p:cNvPr id="8" name="Line Callout 1 23"/>
          <p:cNvSpPr/>
          <p:nvPr/>
        </p:nvSpPr>
        <p:spPr bwMode="auto">
          <a:xfrm flipH="1">
            <a:off x="2728913" y="6070600"/>
            <a:ext cx="1139825" cy="314325"/>
          </a:xfrm>
          <a:prstGeom prst="borderCallout1">
            <a:avLst>
              <a:gd name="adj1" fmla="val 36730"/>
              <a:gd name="adj2" fmla="val 9489"/>
              <a:gd name="adj3" fmla="val -146410"/>
              <a:gd name="adj4" fmla="val -17541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b="1" dirty="0">
                <a:solidFill>
                  <a:srgbClr val="C00000"/>
                </a:solidFill>
              </a:rPr>
              <a:t>Base 3</a:t>
            </a:r>
          </a:p>
        </p:txBody>
      </p:sp>
      <p:sp>
        <p:nvSpPr>
          <p:cNvPr id="9" name="Line Callout 1 24"/>
          <p:cNvSpPr/>
          <p:nvPr/>
        </p:nvSpPr>
        <p:spPr bwMode="auto">
          <a:xfrm flipH="1">
            <a:off x="4630738" y="6030913"/>
            <a:ext cx="1141412" cy="314325"/>
          </a:xfrm>
          <a:prstGeom prst="borderCallout1">
            <a:avLst>
              <a:gd name="adj1" fmla="val 36730"/>
              <a:gd name="adj2" fmla="val 9489"/>
              <a:gd name="adj3" fmla="val -146410"/>
              <a:gd name="adj4" fmla="val -17541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b="1" dirty="0">
                <a:solidFill>
                  <a:srgbClr val="C00000"/>
                </a:solidFill>
              </a:rPr>
              <a:t>Base 10</a:t>
            </a:r>
          </a:p>
        </p:txBody>
      </p:sp>
      <p:pic>
        <p:nvPicPr>
          <p:cNvPr id="10" name="9 Imagen" descr="fig0850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475656" y="1772816"/>
            <a:ext cx="5905450" cy="32699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  <p:bldP spid="8" grpId="0" build="allAtOnce" animBg="1"/>
      <p:bldP spid="9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620688"/>
            <a:ext cx="8229600" cy="1143000"/>
          </a:xfrm>
        </p:spPr>
        <p:txBody>
          <a:bodyPr>
            <a:noAutofit/>
          </a:bodyPr>
          <a:lstStyle/>
          <a:p>
            <a:pPr marL="0" lvl="2" algn="ctr"/>
            <a:r>
              <a:rPr lang="es-ES" sz="4000" b="1" smtClean="0">
                <a:solidFill>
                  <a:schemeClr val="tx1"/>
                </a:solidFill>
                <a:latin typeface="Verdana" pitchFamily="34" charset="0"/>
              </a:rPr>
              <a:t/>
            </a:r>
            <a:br>
              <a:rPr lang="es-ES" sz="4000" b="1" smtClean="0">
                <a:solidFill>
                  <a:schemeClr val="tx1"/>
                </a:solidFill>
                <a:latin typeface="Verdana" pitchFamily="34" charset="0"/>
              </a:rPr>
            </a:br>
            <a:r>
              <a:rPr lang="es-ES" sz="4000" b="1" smtClean="0">
                <a:solidFill>
                  <a:schemeClr val="tx1"/>
                </a:solidFill>
                <a:latin typeface="Verdana" pitchFamily="34" charset="0"/>
              </a:rPr>
              <a:t/>
            </a:r>
            <a:br>
              <a:rPr lang="es-ES" sz="4000" b="1" smtClean="0">
                <a:solidFill>
                  <a:schemeClr val="tx1"/>
                </a:solidFill>
                <a:latin typeface="Verdana" pitchFamily="34" charset="0"/>
              </a:rPr>
            </a:br>
            <a:r>
              <a:rPr lang="es-ES" sz="3200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Verdana" pitchFamily="34" charset="0"/>
              </a:rPr>
              <a:t>Función exponencial Natural                                         </a:t>
            </a:r>
            <a:r>
              <a:rPr lang="es-ES" sz="4800" smtClean="0">
                <a:solidFill>
                  <a:schemeClr val="tx1"/>
                </a:solidFill>
                <a:latin typeface="Verdana" pitchFamily="34" charset="0"/>
              </a:rPr>
              <a:t>y= e </a:t>
            </a:r>
            <a:r>
              <a:rPr lang="es-ES" sz="4800" baseline="30000" smtClean="0">
                <a:solidFill>
                  <a:schemeClr val="tx1"/>
                </a:solidFill>
                <a:latin typeface="Verdana" pitchFamily="34" charset="0"/>
              </a:rPr>
              <a:t>x </a:t>
            </a:r>
            <a:r>
              <a:rPr lang="es-ES" sz="4000" i="1" smtClean="0">
                <a:solidFill>
                  <a:schemeClr val="tx1"/>
                </a:solidFill>
                <a:latin typeface="Verdana" pitchFamily="34" charset="0"/>
              </a:rPr>
              <a:t/>
            </a:r>
            <a:br>
              <a:rPr lang="es-ES" sz="4000" i="1" smtClean="0">
                <a:solidFill>
                  <a:schemeClr val="tx1"/>
                </a:solidFill>
                <a:latin typeface="Verdana" pitchFamily="34" charset="0"/>
              </a:rPr>
            </a:br>
            <a:r>
              <a:rPr lang="es-ES" sz="4000" smtClean="0">
                <a:solidFill>
                  <a:schemeClr val="tx1"/>
                </a:solidFill>
                <a:latin typeface="Verdana" pitchFamily="34" charset="0"/>
              </a:rPr>
              <a:t/>
            </a:r>
            <a:br>
              <a:rPr lang="es-ES" sz="4000" smtClean="0">
                <a:solidFill>
                  <a:schemeClr val="tx1"/>
                </a:solidFill>
                <a:latin typeface="Verdana" pitchFamily="34" charset="0"/>
              </a:rPr>
            </a:br>
            <a:r>
              <a:rPr lang="es-ES_tradnl" sz="4000" i="1" smtClean="0">
                <a:solidFill>
                  <a:schemeClr val="tx1"/>
                </a:solidFill>
                <a:latin typeface="Verdana" pitchFamily="34" charset="0"/>
              </a:rPr>
              <a:t/>
            </a:r>
            <a:br>
              <a:rPr lang="es-ES_tradnl" sz="4000" i="1" smtClean="0">
                <a:solidFill>
                  <a:schemeClr val="tx1"/>
                </a:solidFill>
                <a:latin typeface="Verdana" pitchFamily="34" charset="0"/>
              </a:rPr>
            </a:br>
            <a:endParaRPr lang="es-CO" sz="400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844825"/>
            <a:ext cx="8229600" cy="792088"/>
          </a:xfrm>
        </p:spPr>
        <p:txBody>
          <a:bodyPr>
            <a:normAutofit/>
          </a:bodyPr>
          <a:lstStyle/>
          <a:p>
            <a:r>
              <a:rPr lang="es-ES" sz="1600" smtClean="0">
                <a:solidFill>
                  <a:schemeClr val="tx1"/>
                </a:solidFill>
                <a:latin typeface="Verdana" pitchFamily="34" charset="0"/>
              </a:rPr>
              <a:t>La base e.- El número irracional e es el que se usa con mayor frecuencia como base exponencial tanto para fines teóricos como prácticos.</a:t>
            </a:r>
            <a:endParaRPr lang="es-CO" sz="1600"/>
          </a:p>
        </p:txBody>
      </p:sp>
      <p:pic>
        <p:nvPicPr>
          <p:cNvPr id="4" name="3 Imagen" descr="0_7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2773908"/>
            <a:ext cx="5050997" cy="40840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060432" cy="1686049"/>
          </a:xfrm>
        </p:spPr>
        <p:txBody>
          <a:bodyPr>
            <a:normAutofit fontScale="90000"/>
          </a:bodyPr>
          <a:lstStyle/>
          <a:p>
            <a:r>
              <a:rPr lang="es-CO" sz="5300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Funcion Exponencial Creciente               </a:t>
            </a:r>
            <a:r>
              <a:rPr lang="es-CO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(a&gt;1)</a:t>
            </a:r>
            <a:r>
              <a:rPr lang="es-CO"/>
              <a:t/>
            </a:r>
            <a:br>
              <a:rPr lang="es-CO"/>
            </a:br>
            <a:endParaRPr lang="es-CO"/>
          </a:p>
        </p:txBody>
      </p:sp>
      <p:graphicFrame>
        <p:nvGraphicFramePr>
          <p:cNvPr id="6" name="Object 13"/>
          <p:cNvGraphicFramePr>
            <a:graphicFrameLocks noChangeAspect="1"/>
          </p:cNvGraphicFramePr>
          <p:nvPr/>
        </p:nvGraphicFramePr>
        <p:xfrm>
          <a:off x="5436096" y="1268760"/>
          <a:ext cx="2353490" cy="864096"/>
        </p:xfrm>
        <a:graphic>
          <a:graphicData uri="http://schemas.openxmlformats.org/presentationml/2006/ole">
            <p:oleObj spid="_x0000_s4098" name="Equation" r:id="rId3" imgW="622080" imgH="228600" progId="Equation.3">
              <p:embed/>
            </p:oleObj>
          </a:graphicData>
        </a:graphic>
      </p:graphicFrame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484784"/>
            <a:ext cx="2520280" cy="4918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81313" y="2109788"/>
            <a:ext cx="4931047" cy="3847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CO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Funcion Exponencial Decreciente               (0 &lt; a 1)</a:t>
            </a:r>
            <a:r>
              <a:rPr lang="es-CO" smtClean="0"/>
              <a:t/>
            </a:r>
            <a:br>
              <a:rPr lang="es-CO" smtClean="0"/>
            </a:br>
            <a:endParaRPr lang="es-CO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24744"/>
            <a:ext cx="2468592" cy="5186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1988840"/>
            <a:ext cx="4921374" cy="4337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836712"/>
            <a:ext cx="1944613" cy="1060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Analisis-funcion exponncial</a:t>
            </a:r>
            <a:endParaRPr lang="es-CO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b="1"/>
              <a:t>Propiedades de la función exponencial</a:t>
            </a:r>
          </a:p>
          <a:p>
            <a:r>
              <a:rPr lang="es-CO" b="1"/>
              <a:t>Dominio</a:t>
            </a:r>
            <a:r>
              <a:rPr lang="es-CO"/>
              <a:t>: </a:t>
            </a:r>
            <a:r>
              <a:rPr lang="es-CO" smtClean="0"/>
              <a:t>R</a:t>
            </a:r>
            <a:endParaRPr lang="es-CO"/>
          </a:p>
          <a:p>
            <a:r>
              <a:rPr lang="es-CO" b="1"/>
              <a:t>Recorrido</a:t>
            </a:r>
            <a:r>
              <a:rPr lang="es-CO"/>
              <a:t>: </a:t>
            </a:r>
            <a:r>
              <a:rPr lang="es-CO" smtClean="0"/>
              <a:t>R</a:t>
            </a:r>
            <a:r>
              <a:rPr lang="es-CO" baseline="30000" smtClean="0"/>
              <a:t>+</a:t>
            </a:r>
            <a:r>
              <a:rPr lang="es-CO" smtClean="0"/>
              <a:t>.</a:t>
            </a:r>
            <a:endParaRPr lang="es-CO"/>
          </a:p>
          <a:p>
            <a:r>
              <a:rPr lang="es-CO" b="1"/>
              <a:t>Es continua</a:t>
            </a:r>
            <a:r>
              <a:rPr lang="es-CO"/>
              <a:t>.</a:t>
            </a:r>
          </a:p>
          <a:p>
            <a:r>
              <a:rPr lang="es-CO" b="1"/>
              <a:t>Los puntos (0, 1) y (1, a) pertenecen a la gráfica.</a:t>
            </a:r>
            <a:endParaRPr lang="es-CO"/>
          </a:p>
          <a:p>
            <a:r>
              <a:rPr lang="es-CO" b="1" smtClean="0"/>
              <a:t>Creciente </a:t>
            </a:r>
            <a:r>
              <a:rPr lang="es-CO" b="1"/>
              <a:t>si a &gt;1</a:t>
            </a:r>
            <a:r>
              <a:rPr lang="es-CO"/>
              <a:t>.</a:t>
            </a:r>
          </a:p>
          <a:p>
            <a:r>
              <a:rPr lang="es-CO" b="1"/>
              <a:t>Decreciente si a &lt; 1</a:t>
            </a:r>
            <a:r>
              <a:rPr lang="es-CO"/>
              <a:t>.</a:t>
            </a:r>
          </a:p>
          <a:p>
            <a:r>
              <a:rPr lang="es-CO"/>
              <a:t>Las curvas y = a</a:t>
            </a:r>
            <a:r>
              <a:rPr lang="es-CO" baseline="30000"/>
              <a:t>x </a:t>
            </a:r>
            <a:r>
              <a:rPr lang="es-CO" baseline="30000" smtClean="0"/>
              <a:t>  </a:t>
            </a:r>
            <a:r>
              <a:rPr lang="es-CO" smtClean="0"/>
              <a:t>e </a:t>
            </a:r>
            <a:r>
              <a:rPr lang="es-CO"/>
              <a:t>y = (1/a)</a:t>
            </a:r>
            <a:r>
              <a:rPr lang="es-CO" baseline="30000"/>
              <a:t>x </a:t>
            </a:r>
            <a:r>
              <a:rPr lang="es-CO"/>
              <a:t> son simétricas respecto del eje </a:t>
            </a:r>
            <a:r>
              <a:rPr lang="es-CO" smtClean="0"/>
              <a:t>Y</a:t>
            </a:r>
            <a:r>
              <a:rPr lang="es-CO"/>
              <a:t>.</a:t>
            </a:r>
          </a:p>
          <a:p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57</TotalTime>
  <Words>86</Words>
  <Application>Microsoft Office PowerPoint</Application>
  <PresentationFormat>Presentación en pantalla (4:3)</PresentationFormat>
  <Paragraphs>30</Paragraphs>
  <Slides>8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3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Solsticio</vt:lpstr>
      <vt:lpstr>Ecuación</vt:lpstr>
      <vt:lpstr>Equation</vt:lpstr>
      <vt:lpstr>Microsoft Editor de ecuaciones 3.0</vt:lpstr>
      <vt:lpstr>Funciones Exponenciales</vt:lpstr>
      <vt:lpstr>        Funciones Exponenciales La función exponencial  con base a se define como:    </vt:lpstr>
      <vt:lpstr>GRAFICAS DE LA FUNCION EXPONENCIAL </vt:lpstr>
      <vt:lpstr>FUNCIONES  EXPONENCIALES</vt:lpstr>
      <vt:lpstr>  Función exponencial Natural                                         y= e x    </vt:lpstr>
      <vt:lpstr>Funcion Exponencial Creciente               (a&gt;1) </vt:lpstr>
      <vt:lpstr>Funcion Exponencial Decreciente               (0 &lt; a 1) </vt:lpstr>
      <vt:lpstr>Analisis-funcion exponncial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Funciones exponenciales y logarítmicas</dc:title>
  <dc:creator>Sandra Isabel</dc:creator>
  <cp:lastModifiedBy>Sandra Isabel</cp:lastModifiedBy>
  <cp:revision>12</cp:revision>
  <dcterms:created xsi:type="dcterms:W3CDTF">2013-04-28T15:23:45Z</dcterms:created>
  <dcterms:modified xsi:type="dcterms:W3CDTF">2013-04-28T16:44:44Z</dcterms:modified>
</cp:coreProperties>
</file>