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  <p:sldId id="267" r:id="rId9"/>
    <p:sldId id="263" r:id="rId10"/>
    <p:sldId id="268" r:id="rId11"/>
    <p:sldId id="269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7597C0-3534-4D2F-AB59-C0497B992E3C}" type="datetimeFigureOut">
              <a:rPr lang="es-CO" smtClean="0"/>
              <a:pPr/>
              <a:t>28/04/2013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231354-D844-46E9-A7A2-975C8C39E38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r>
              <a:rPr lang="es-E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>Funciones </a:t>
            </a:r>
            <a:r>
              <a:rPr lang="es-E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>logarítmicas</a:t>
            </a:r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982960"/>
          </a:xfrm>
        </p:spPr>
        <p:txBody>
          <a:bodyPr>
            <a:normAutofit/>
          </a:bodyPr>
          <a:lstStyle/>
          <a:p>
            <a:r>
              <a:rPr lang="es-CO" smtClean="0"/>
              <a:t>SANDRA ISABEL SALAZAR </a:t>
            </a:r>
          </a:p>
          <a:p>
            <a:r>
              <a:rPr lang="es-CO" smtClean="0"/>
              <a:t>Docente IESP</a:t>
            </a: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Grafica de la funcion</a:t>
            </a:r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Logarítmica </a:t>
            </a:r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96752"/>
            <a:ext cx="2001260" cy="97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492896"/>
            <a:ext cx="17430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636912"/>
            <a:ext cx="4463413" cy="34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gency FB" pitchFamily="34" charset="0"/>
              </a:rPr>
              <a:t>Propiedades de las funciones logarítmicas </a:t>
            </a:r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7406640" cy="1752600"/>
          </a:xfrm>
        </p:spPr>
        <p:txBody>
          <a:bodyPr>
            <a:noAutofit/>
          </a:bodyPr>
          <a:lstStyle/>
          <a:p>
            <a:r>
              <a:rPr lang="es-CO" sz="2400" b="1" smtClean="0">
                <a:latin typeface="Agency FB" pitchFamily="34" charset="0"/>
              </a:rPr>
              <a:t/>
            </a:r>
            <a:br>
              <a:rPr lang="es-CO" sz="2400" b="1" smtClean="0">
                <a:latin typeface="Agency FB" pitchFamily="34" charset="0"/>
              </a:rPr>
            </a:br>
            <a:r>
              <a:rPr lang="es-CO" sz="2400" b="1" smtClean="0">
                <a:latin typeface="Agency FB" pitchFamily="34" charset="0"/>
              </a:rPr>
              <a:t>Dominio</a:t>
            </a:r>
            <a:r>
              <a:rPr lang="es-CO" sz="2400" smtClean="0">
                <a:latin typeface="Agency FB" pitchFamily="34" charset="0"/>
              </a:rPr>
              <a:t>:</a:t>
            </a:r>
            <a:r>
              <a:rPr lang="es-CO" sz="2400" smtClean="0">
                <a:latin typeface="Agency FB" pitchFamily="34" charset="0"/>
              </a:rPr>
              <a:t> </a:t>
            </a:r>
            <a:r>
              <a:rPr lang="es-CO" sz="2400" smtClean="0">
                <a:latin typeface="Agency FB" pitchFamily="34" charset="0"/>
              </a:rPr>
              <a:t>R+</a:t>
            </a:r>
            <a:r>
              <a:rPr lang="es-CO" sz="2400" smtClean="0">
                <a:latin typeface="Agency FB" pitchFamily="34" charset="0"/>
              </a:rPr>
              <a:t/>
            </a:r>
            <a:br>
              <a:rPr lang="es-CO" sz="2400" smtClean="0">
                <a:latin typeface="Agency FB" pitchFamily="34" charset="0"/>
              </a:rPr>
            </a:br>
            <a:r>
              <a:rPr lang="es-CO" sz="2400" b="1" smtClean="0">
                <a:latin typeface="Agency FB" pitchFamily="34" charset="0"/>
              </a:rPr>
              <a:t>Recorrido</a:t>
            </a:r>
            <a:r>
              <a:rPr lang="es-CO" sz="2400" smtClean="0">
                <a:latin typeface="Agency FB" pitchFamily="34" charset="0"/>
              </a:rPr>
              <a:t>:</a:t>
            </a:r>
            <a:r>
              <a:rPr lang="es-CO" sz="2400" smtClean="0">
                <a:latin typeface="Agency FB" pitchFamily="34" charset="0"/>
              </a:rPr>
              <a:t> </a:t>
            </a:r>
            <a:r>
              <a:rPr lang="es-CO" sz="2400" smtClean="0">
                <a:latin typeface="Agency FB" pitchFamily="34" charset="0"/>
              </a:rPr>
              <a:t>R</a:t>
            </a:r>
            <a:r>
              <a:rPr lang="es-CO" sz="2400" smtClean="0">
                <a:latin typeface="Agency FB" pitchFamily="34" charset="0"/>
              </a:rPr>
              <a:t/>
            </a:r>
            <a:br>
              <a:rPr lang="es-CO" sz="2400" smtClean="0">
                <a:latin typeface="Agency FB" pitchFamily="34" charset="0"/>
              </a:rPr>
            </a:br>
            <a:r>
              <a:rPr lang="es-CO" sz="2400" b="1" smtClean="0">
                <a:latin typeface="Agency FB" pitchFamily="34" charset="0"/>
              </a:rPr>
              <a:t>Es continua</a:t>
            </a:r>
            <a:r>
              <a:rPr lang="es-CO" sz="2400" smtClean="0">
                <a:latin typeface="Agency FB" pitchFamily="34" charset="0"/>
              </a:rPr>
              <a:t>.</a:t>
            </a:r>
            <a:br>
              <a:rPr lang="es-CO" sz="2400" smtClean="0">
                <a:latin typeface="Agency FB" pitchFamily="34" charset="0"/>
              </a:rPr>
            </a:br>
            <a:r>
              <a:rPr lang="es-CO" sz="2400" b="1" smtClean="0">
                <a:latin typeface="Agency FB" pitchFamily="34" charset="0"/>
              </a:rPr>
              <a:t>Los puntos (1, 0) y (a, 1) pertenecen a la gráfica</a:t>
            </a:r>
            <a:r>
              <a:rPr lang="es-CO" sz="2400" smtClean="0">
                <a:latin typeface="Agency FB" pitchFamily="34" charset="0"/>
              </a:rPr>
              <a:t>.</a:t>
            </a:r>
            <a:r>
              <a:rPr lang="es-CO" sz="2400" smtClean="0">
                <a:latin typeface="Agency FB" pitchFamily="34" charset="0"/>
              </a:rPr>
              <a:t/>
            </a:r>
            <a:br>
              <a:rPr lang="es-CO" sz="2400" smtClean="0">
                <a:latin typeface="Agency FB" pitchFamily="34" charset="0"/>
              </a:rPr>
            </a:br>
            <a:r>
              <a:rPr lang="es-CO" sz="2400" smtClean="0">
                <a:latin typeface="Agency FB" pitchFamily="34" charset="0"/>
              </a:rPr>
              <a:t/>
            </a:r>
            <a:br>
              <a:rPr lang="es-CO" sz="2400" smtClean="0">
                <a:latin typeface="Agency FB" pitchFamily="34" charset="0"/>
              </a:rPr>
            </a:br>
            <a:r>
              <a:rPr lang="es-CO" sz="2400" b="1" smtClean="0">
                <a:latin typeface="Agency FB" pitchFamily="34" charset="0"/>
              </a:rPr>
              <a:t>Creciente si a&gt;1</a:t>
            </a:r>
            <a:r>
              <a:rPr lang="es-CO" sz="2400" smtClean="0">
                <a:latin typeface="Agency FB" pitchFamily="34" charset="0"/>
              </a:rPr>
              <a:t>.</a:t>
            </a:r>
            <a:br>
              <a:rPr lang="es-CO" sz="2400" smtClean="0">
                <a:latin typeface="Agency FB" pitchFamily="34" charset="0"/>
              </a:rPr>
            </a:br>
            <a:r>
              <a:rPr lang="es-CO" sz="2400" b="1" smtClean="0">
                <a:latin typeface="Agency FB" pitchFamily="34" charset="0"/>
              </a:rPr>
              <a:t>Decreciente si </a:t>
            </a:r>
            <a:r>
              <a:rPr lang="es-CO" sz="2400" b="1" smtClean="0">
                <a:latin typeface="Agency FB" pitchFamily="34" charset="0"/>
              </a:rPr>
              <a:t>a&lt;1</a:t>
            </a:r>
            <a:r>
              <a:rPr lang="es-CO" sz="2400" smtClean="0">
                <a:latin typeface="Agency FB" pitchFamily="34" charset="0"/>
              </a:rPr>
              <a:t>.</a:t>
            </a:r>
          </a:p>
          <a:p>
            <a:r>
              <a:rPr lang="es-CO" sz="2400" smtClean="0">
                <a:latin typeface="Agency FB" pitchFamily="34" charset="0"/>
              </a:rPr>
              <a:t/>
            </a:r>
            <a:br>
              <a:rPr lang="es-CO" sz="2400" smtClean="0">
                <a:latin typeface="Agency FB" pitchFamily="34" charset="0"/>
              </a:rPr>
            </a:br>
            <a:r>
              <a:rPr lang="es-CO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Las gráfica de la </a:t>
            </a:r>
            <a:r>
              <a:rPr lang="es-CO" sz="2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función logarítmica es simétrica </a:t>
            </a:r>
            <a:r>
              <a:rPr lang="es-CO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(respecto a la bisectriz del 1</a:t>
            </a:r>
            <a:r>
              <a:rPr lang="es-CO" sz="2400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er</a:t>
            </a:r>
            <a:r>
              <a:rPr lang="es-CO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 y 3</a:t>
            </a:r>
            <a:r>
              <a:rPr lang="es-CO" sz="2400" baseline="3000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er</a:t>
            </a:r>
            <a:r>
              <a:rPr lang="es-CO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 cuadrante) de la gráfica </a:t>
            </a:r>
            <a:r>
              <a:rPr lang="es-CO" sz="2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de la función exponencial</a:t>
            </a:r>
            <a:r>
              <a:rPr lang="es-CO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</a:rPr>
              <a:t>, ya que son funciones reciprocas o inversas entre sí</a:t>
            </a:r>
            <a:r>
              <a:rPr lang="es-CO" sz="2400" smtClean="0">
                <a:solidFill>
                  <a:srgbClr val="FF0000"/>
                </a:solidFill>
                <a:latin typeface="Agency FB" pitchFamily="34" charset="0"/>
              </a:rPr>
              <a:t>.</a:t>
            </a:r>
            <a:endParaRPr lang="es-CO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080120"/>
          </a:xfrm>
        </p:spPr>
        <p:txBody>
          <a:bodyPr>
            <a:noAutofit/>
          </a:bodyPr>
          <a:lstStyle/>
          <a:p>
            <a:pPr lvl="1">
              <a:defRPr/>
            </a:pPr>
            <a: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/>
            </a:r>
            <a:b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</a:br>
            <a:r>
              <a:rPr lang="es-ES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" sz="240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_tradnl" sz="24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_tradnl" sz="24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>Funciones </a:t>
            </a:r>
            <a:r>
              <a:rPr lang="es-ES" sz="44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MS Gothic" charset="-128"/>
              </a:rPr>
              <a:t>logarítmicas</a:t>
            </a:r>
            <a:r>
              <a:rPr lang="es-ES_tradnl" sz="24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_tradnl" sz="2400" smtClean="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8028384" cy="4509120"/>
          </a:xfrm>
        </p:spPr>
        <p:txBody>
          <a:bodyPr>
            <a:normAutofit/>
          </a:bodyPr>
          <a:lstStyle/>
          <a:p>
            <a:pPr marL="0" lvl="1" algn="just">
              <a:defRPr/>
            </a:pPr>
            <a:r>
              <a:rPr lang="es-ES" sz="2400" smtClean="0">
                <a:latin typeface="Verdana" pitchFamily="34" charset="0"/>
                <a:ea typeface="MS Gothic" charset="-128"/>
              </a:rPr>
              <a:t>La inversa de una función exponencial de base a, se llama función logarítmica de base a y se representa por log</a:t>
            </a:r>
            <a:r>
              <a:rPr lang="es-ES" sz="2400" baseline="-25000" smtClean="0">
                <a:latin typeface="Verdana" pitchFamily="34" charset="0"/>
                <a:ea typeface="MS Gothic" charset="-128"/>
              </a:rPr>
              <a:t>a</a:t>
            </a:r>
            <a:r>
              <a:rPr lang="es-ES" sz="2400" smtClean="0">
                <a:latin typeface="Verdana" pitchFamily="34" charset="0"/>
                <a:ea typeface="MS Gothic" charset="-128"/>
              </a:rPr>
              <a:t>. </a:t>
            </a:r>
            <a:r>
              <a:rPr lang="es-ES_tradnl" sz="2400" smtClean="0">
                <a:latin typeface="Verdana" pitchFamily="34" charset="0"/>
                <a:ea typeface="MS Gothic" charset="-128"/>
              </a:rPr>
              <a:t>La definición de log</a:t>
            </a:r>
            <a:r>
              <a:rPr lang="es-ES_tradnl" sz="2400" baseline="-25000" smtClean="0">
                <a:latin typeface="Verdana" pitchFamily="34" charset="0"/>
                <a:ea typeface="MS Gothic" charset="-128"/>
              </a:rPr>
              <a:t>a</a:t>
            </a:r>
            <a:r>
              <a:rPr lang="es-ES_tradnl" sz="2400" smtClean="0">
                <a:latin typeface="Verdana" pitchFamily="34" charset="0"/>
                <a:ea typeface="MS Gothic" charset="-128"/>
              </a:rPr>
              <a:t> se puede expresar de la </a:t>
            </a:r>
            <a:r>
              <a:rPr lang="es-ES_tradnl" sz="2400" smtClean="0">
                <a:latin typeface="Verdana" pitchFamily="34" charset="0"/>
                <a:ea typeface="MS Gothic" charset="-128"/>
              </a:rPr>
              <a:t>siguiente </a:t>
            </a:r>
            <a:r>
              <a:rPr lang="es-ES_tradnl" sz="2400" smtClean="0">
                <a:latin typeface="Verdana" pitchFamily="34" charset="0"/>
                <a:ea typeface="MS Gothic" charset="-128"/>
              </a:rPr>
              <a:t>manera:</a:t>
            </a:r>
            <a:endParaRPr lang="es-CO" sz="2400" smtClean="0"/>
          </a:p>
          <a:p>
            <a:pPr marL="0" lvl="1" algn="just">
              <a:defRPr/>
            </a:pPr>
            <a:endParaRPr lang="es-ES_tradnl" sz="2400" smtClean="0">
              <a:latin typeface="Verdana" pitchFamily="34" charset="0"/>
              <a:ea typeface="MS Gothic" charset="-128"/>
            </a:endParaRPr>
          </a:p>
          <a:p>
            <a:pPr marL="0" lvl="1" algn="just">
              <a:defRPr/>
            </a:pPr>
            <a:endParaRPr lang="es-ES" sz="2400" smtClean="0">
              <a:latin typeface="Calibri" pitchFamily="34" charset="0"/>
              <a:ea typeface="MS Gothic" charset="-128"/>
            </a:endParaRPr>
          </a:p>
          <a:p>
            <a:pPr marL="0" lvl="1" algn="just">
              <a:defRPr/>
            </a:pPr>
            <a:endParaRPr lang="es-ES" sz="2400" smtClean="0">
              <a:latin typeface="Calibri" pitchFamily="34" charset="0"/>
              <a:ea typeface="MS Gothic" charset="-128"/>
            </a:endParaRPr>
          </a:p>
          <a:p>
            <a:pPr marL="0" lvl="1" algn="just">
              <a:defRPr/>
            </a:pPr>
            <a:endParaRPr lang="es-ES" sz="2400" smtClean="0">
              <a:latin typeface="Calibri" pitchFamily="34" charset="0"/>
              <a:ea typeface="MS Gothic" charset="-128"/>
            </a:endParaRPr>
          </a:p>
          <a:p>
            <a:pPr marL="27432" lvl="1" algn="l">
              <a:spcBef>
                <a:spcPts val="600"/>
              </a:spcBef>
              <a:buSzPct val="80000"/>
            </a:pPr>
            <a:endParaRPr lang="es-ES_tradnl" sz="2400" smtClean="0">
              <a:latin typeface="Verdana" pitchFamily="34" charset="0"/>
              <a:ea typeface="MS Gothic" charset="-128"/>
            </a:endParaRPr>
          </a:p>
          <a:p>
            <a:endParaRPr lang="es-ES" sz="1500">
              <a:solidFill>
                <a:schemeClr val="tx1"/>
              </a:solidFill>
              <a:latin typeface="Verdana" pitchFamily="34" charset="0"/>
              <a:ea typeface="MS Gothic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645024"/>
            <a:ext cx="4680520" cy="262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s-CO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PRINCIPIO DE LOS LOGARITMOS</a:t>
            </a:r>
            <a:endParaRPr lang="es-CO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11" name="Table 5"/>
          <p:cNvGraphicFramePr>
            <a:graphicFrameLocks noGrp="1"/>
          </p:cNvGraphicFramePr>
          <p:nvPr/>
        </p:nvGraphicFramePr>
        <p:xfrm>
          <a:off x="1475656" y="2708920"/>
          <a:ext cx="6840760" cy="414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/>
                <a:gridCol w="3420380"/>
              </a:tblGrid>
              <a:tr h="7335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</a:rPr>
                        <a:t>Forma Logarítmica</a:t>
                      </a:r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</a:rPr>
                        <a:t>Forma Exponencial</a:t>
                      </a:r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138509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8509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38509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907704" y="3501008"/>
          <a:ext cx="2435395" cy="864096"/>
        </p:xfrm>
        <a:graphic>
          <a:graphicData uri="http://schemas.openxmlformats.org/presentationml/2006/ole">
            <p:oleObj spid="_x0000_s3077" name="Equation" r:id="rId3" imgW="609480" imgH="215640" progId="Equation.3">
              <p:embed/>
            </p:oleObj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907704" y="4509120"/>
          <a:ext cx="2016224" cy="1097033"/>
        </p:xfrm>
        <a:graphic>
          <a:graphicData uri="http://schemas.openxmlformats.org/presentationml/2006/ole">
            <p:oleObj spid="_x0000_s3078" name="Ecuación" r:id="rId4" imgW="723600" imgH="393480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1763688" y="5915250"/>
          <a:ext cx="2664296" cy="942750"/>
        </p:xfrm>
        <a:graphic>
          <a:graphicData uri="http://schemas.openxmlformats.org/presentationml/2006/ole">
            <p:oleObj spid="_x0000_s3079" name="Ecuación" r:id="rId5" imgW="647640" imgH="22860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364088" y="3645024"/>
          <a:ext cx="1584176" cy="795517"/>
        </p:xfrm>
        <a:graphic>
          <a:graphicData uri="http://schemas.openxmlformats.org/presentationml/2006/ole">
            <p:oleObj spid="_x0000_s3080" name="Ecuación" r:id="rId6" imgW="406080" imgH="203040" progId="Equation.3">
              <p:embed/>
            </p:oleObj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5292080" y="4653136"/>
          <a:ext cx="1771256" cy="936104"/>
        </p:xfrm>
        <a:graphic>
          <a:graphicData uri="http://schemas.openxmlformats.org/presentationml/2006/ole">
            <p:oleObj spid="_x0000_s3081" name="Equation" r:id="rId7" imgW="457200" imgH="24120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5364088" y="5777880"/>
          <a:ext cx="1800200" cy="819472"/>
        </p:xfrm>
        <a:graphic>
          <a:graphicData uri="http://schemas.openxmlformats.org/presentationml/2006/ole">
            <p:oleObj spid="_x0000_s3082" name="Ecuación" r:id="rId8" imgW="431640" imgH="228600" progId="Equation.3">
              <p:embed/>
            </p:oleObj>
          </a:graphicData>
        </a:graphic>
      </p:graphicFrame>
      <p:graphicFrame>
        <p:nvGraphicFramePr>
          <p:cNvPr id="3083" name="Object 2"/>
          <p:cNvGraphicFramePr>
            <a:graphicFrameLocks noChangeAspect="1"/>
          </p:cNvGraphicFramePr>
          <p:nvPr/>
        </p:nvGraphicFramePr>
        <p:xfrm>
          <a:off x="539552" y="1484784"/>
          <a:ext cx="8351837" cy="1089025"/>
        </p:xfrm>
        <a:graphic>
          <a:graphicData uri="http://schemas.openxmlformats.org/presentationml/2006/ole">
            <p:oleObj spid="_x0000_s3083" name="Ecuación" r:id="rId9" imgW="1968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GRAFICAS DE LA </a:t>
            </a:r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FUNCIÓN</a:t>
            </a:r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20888"/>
            <a:ext cx="748490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95736" y="1484784"/>
          <a:ext cx="2492981" cy="690364"/>
        </p:xfrm>
        <a:graphic>
          <a:graphicData uri="http://schemas.openxmlformats.org/presentationml/2006/ole">
            <p:oleObj spid="_x0000_s2052" name="Ecuación" r:id="rId4" imgW="82548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695950" y="1628775"/>
          <a:ext cx="2332038" cy="792163"/>
        </p:xfrm>
        <a:graphic>
          <a:graphicData uri="http://schemas.openxmlformats.org/presentationml/2006/ole">
            <p:oleObj spid="_x0000_s2053" name="Ecuación" r:id="rId5" imgW="672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s-ES" sz="2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</a:rPr>
              <a:t>Propiedades generales de las funciones exponenciales y logarítmicas:</a:t>
            </a:r>
            <a:r>
              <a:rPr lang="es-ES" sz="2200" b="1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2200" b="1" smtClean="0">
                <a:solidFill>
                  <a:schemeClr val="tx1"/>
                </a:solidFill>
                <a:latin typeface="Verdana" pitchFamily="34" charset="0"/>
              </a:rPr>
            </a:br>
            <a:endParaRPr lang="es-CO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ph idx="1"/>
          </p:nvPr>
        </p:nvGraphicFramePr>
        <p:xfrm>
          <a:off x="1151112" y="1772816"/>
          <a:ext cx="7777122" cy="2595478"/>
        </p:xfrm>
        <a:graphic>
          <a:graphicData uri="http://schemas.openxmlformats.org/presentationml/2006/ole">
            <p:oleObj spid="_x0000_s19458" name="Ecuación" r:id="rId3" imgW="2323800" imgH="99036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187624" y="4797152"/>
          <a:ext cx="7278625" cy="1512168"/>
        </p:xfrm>
        <a:graphic>
          <a:graphicData uri="http://schemas.openxmlformats.org/presentationml/2006/ole">
            <p:oleObj spid="_x0000_s19459" name="Ecuación" r:id="rId4" imgW="19810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mtClean="0"/>
              <a:t>BASES DE LOGARITMOS </a:t>
            </a:r>
            <a:endParaRPr lang="es-CO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14363" y="1096963"/>
            <a:ext cx="795813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" sz="2000">
              <a:solidFill>
                <a:schemeClr val="tx1"/>
              </a:solidFill>
              <a:latin typeface="Calibri" pitchFamily="34" charset="0"/>
            </a:endParaRPr>
          </a:p>
          <a:p>
            <a:pPr marL="0" lvl="1"/>
            <a:r>
              <a:rPr lang="es-ES" sz="2400" b="1">
                <a:solidFill>
                  <a:schemeClr val="tx1"/>
                </a:solidFill>
                <a:latin typeface="Verdana" pitchFamily="34" charset="0"/>
              </a:rPr>
              <a:t>Logaritmos comunes</a:t>
            </a:r>
          </a:p>
          <a:p>
            <a:pPr marL="0" lvl="1">
              <a:buFontTx/>
              <a:buChar char="•"/>
            </a:pPr>
            <a:endParaRPr lang="es-ES" sz="2000">
              <a:solidFill>
                <a:schemeClr val="tx1"/>
              </a:solidFill>
              <a:latin typeface="Calibri" pitchFamily="34" charset="0"/>
            </a:endParaRPr>
          </a:p>
          <a:p>
            <a:pPr marL="0" lvl="1" algn="just"/>
            <a:r>
              <a:rPr lang="es-ES_tradnl" sz="2400">
                <a:solidFill>
                  <a:schemeClr val="tx1"/>
                </a:solidFill>
                <a:latin typeface="Verdana" pitchFamily="34" charset="0"/>
              </a:rPr>
              <a:t>Los logaritmos de base 10 se los conoce como logaritmos comunes. El símbolo logx se utiliza como abreviatura de log</a:t>
            </a:r>
            <a:r>
              <a:rPr lang="es-ES_tradnl" sz="2400" baseline="-25000">
                <a:solidFill>
                  <a:schemeClr val="tx1"/>
                </a:solidFill>
                <a:latin typeface="Verdana" pitchFamily="34" charset="0"/>
              </a:rPr>
              <a:t>10</a:t>
            </a:r>
            <a:r>
              <a:rPr lang="es-ES_tradnl" sz="2400">
                <a:solidFill>
                  <a:schemeClr val="tx1"/>
                </a:solidFill>
                <a:latin typeface="Verdana" pitchFamily="34" charset="0"/>
              </a:rPr>
              <a:t> x, así tenemos la siguiente definición:</a:t>
            </a:r>
          </a:p>
          <a:p>
            <a:pPr marL="0" lvl="1" algn="just"/>
            <a:endParaRPr lang="es-ES_tradnl" sz="2000">
              <a:solidFill>
                <a:schemeClr val="tx1"/>
              </a:solidFill>
              <a:latin typeface="Calibri" pitchFamily="34" charset="0"/>
            </a:endParaRPr>
          </a:p>
          <a:p>
            <a:pPr marL="0" lvl="1" algn="just"/>
            <a:endParaRPr lang="es-ES_tradnl" sz="2000">
              <a:solidFill>
                <a:schemeClr val="tx1"/>
              </a:solidFill>
              <a:latin typeface="Calibri" pitchFamily="34" charset="0"/>
            </a:endParaRPr>
          </a:p>
          <a:p>
            <a:pPr marL="0" lvl="1" algn="just"/>
            <a:endParaRPr lang="es-ES" sz="2000">
              <a:solidFill>
                <a:schemeClr val="tx1"/>
              </a:solidFill>
              <a:latin typeface="Calibri" pitchFamily="34" charset="0"/>
            </a:endParaRPr>
          </a:p>
          <a:p>
            <a:pPr marL="0" lvl="1" algn="just"/>
            <a:r>
              <a:rPr lang="es-ES" sz="2400" b="1">
                <a:solidFill>
                  <a:schemeClr val="tx1"/>
                </a:solidFill>
                <a:latin typeface="Verdana" pitchFamily="34" charset="0"/>
              </a:rPr>
              <a:t>Logaritmos naturales</a:t>
            </a:r>
          </a:p>
          <a:p>
            <a:pPr marL="0" lvl="1" algn="just"/>
            <a:endParaRPr lang="es-ES" sz="2000">
              <a:solidFill>
                <a:schemeClr val="tx1"/>
              </a:solidFill>
              <a:latin typeface="Calibri" pitchFamily="34" charset="0"/>
            </a:endParaRPr>
          </a:p>
          <a:p>
            <a:pPr marL="0" lvl="1" algn="just"/>
            <a:r>
              <a:rPr lang="es-ES" sz="2400">
                <a:solidFill>
                  <a:schemeClr val="tx1"/>
                </a:solidFill>
                <a:latin typeface="Verdana" pitchFamily="34" charset="0"/>
              </a:rPr>
              <a:t>Anteriormente se definió a la función exponencial natural </a:t>
            </a:r>
            <a:r>
              <a:rPr lang="es-ES" sz="240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</a:t>
            </a:r>
            <a:r>
              <a:rPr lang="es-ES" sz="2400">
                <a:solidFill>
                  <a:schemeClr val="tx1"/>
                </a:solidFill>
                <a:latin typeface="Verdana" pitchFamily="34" charset="0"/>
              </a:rPr>
              <a:t> por medio de la ecuación </a:t>
            </a:r>
            <a:r>
              <a:rPr lang="es-ES" sz="240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</a:t>
            </a:r>
            <a:r>
              <a:rPr lang="es-ES" sz="2400">
                <a:solidFill>
                  <a:schemeClr val="tx1"/>
                </a:solidFill>
                <a:latin typeface="Verdana" pitchFamily="34" charset="0"/>
              </a:rPr>
              <a:t>(x) </a:t>
            </a:r>
            <a:r>
              <a:rPr lang="es-ES" sz="2400">
                <a:solidFill>
                  <a:schemeClr val="tx1"/>
                </a:solidFill>
                <a:latin typeface="Verdana" pitchFamily="34" charset="0"/>
                <a:sym typeface="Symbol" pitchFamily="18" charset="2"/>
              </a:rPr>
              <a:t></a:t>
            </a:r>
            <a:r>
              <a:rPr lang="es-ES" sz="2400">
                <a:solidFill>
                  <a:schemeClr val="tx1"/>
                </a:solidFill>
                <a:latin typeface="Verdana" pitchFamily="34" charset="0"/>
              </a:rPr>
              <a:t> e</a:t>
            </a:r>
            <a:r>
              <a:rPr lang="es-ES" sz="2400" baseline="30000">
                <a:solidFill>
                  <a:schemeClr val="tx1"/>
                </a:solidFill>
                <a:latin typeface="Verdana" pitchFamily="34" charset="0"/>
              </a:rPr>
              <a:t>x</a:t>
            </a:r>
            <a:r>
              <a:rPr lang="es-ES" sz="2400">
                <a:solidFill>
                  <a:schemeClr val="tx1"/>
                </a:solidFill>
                <a:latin typeface="Verdana" pitchFamily="34" charset="0"/>
              </a:rPr>
              <a:t>. La función logarítmica en base e se llama función logarítmica natural. Se utiliza el símbolo ln x.</a:t>
            </a:r>
            <a:endParaRPr lang="es-ES" sz="2000">
              <a:latin typeface="Calibri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123728" y="3717032"/>
          <a:ext cx="4605337" cy="515938"/>
        </p:xfrm>
        <a:graphic>
          <a:graphicData uri="http://schemas.openxmlformats.org/presentationml/2006/ole">
            <p:oleObj spid="_x0000_s20482" name="Ecuación" r:id="rId3" imgW="20318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1268760"/>
            <a:ext cx="7498080" cy="720080"/>
          </a:xfrm>
        </p:spPr>
        <p:txBody>
          <a:bodyPr>
            <a:normAutofit fontScale="90000"/>
          </a:bodyPr>
          <a:lstStyle/>
          <a:p>
            <a:pPr marL="0" lvl="1">
              <a:defRPr/>
            </a:pPr>
            <a:r>
              <a:rPr lang="es-ES" sz="2000">
                <a:solidFill>
                  <a:schemeClr val="tx1"/>
                </a:solidFill>
                <a:latin typeface="Calibri" pitchFamily="34" charset="0"/>
                <a:ea typeface="MS Gothic" charset="-128"/>
              </a:rPr>
              <a:t/>
            </a:r>
            <a:br>
              <a:rPr lang="es-ES" sz="2000">
                <a:solidFill>
                  <a:schemeClr val="tx1"/>
                </a:solidFill>
                <a:latin typeface="Calibri" pitchFamily="34" charset="0"/>
                <a:ea typeface="MS Gothic" charset="-128"/>
              </a:rPr>
            </a:br>
            <a:r>
              <a:rPr lang="es-ES" sz="2000">
                <a:solidFill>
                  <a:schemeClr val="tx1"/>
                </a:solidFill>
                <a:latin typeface="Calibri" pitchFamily="34" charset="0"/>
                <a:ea typeface="MS Gothic" charset="-128"/>
              </a:rPr>
              <a:t/>
            </a:r>
            <a:br>
              <a:rPr lang="es-ES" sz="2000">
                <a:solidFill>
                  <a:schemeClr val="tx1"/>
                </a:solidFill>
                <a:latin typeface="Calibri" pitchFamily="34" charset="0"/>
                <a:ea typeface="MS Gothic" charset="-128"/>
              </a:rPr>
            </a:br>
            <a:r>
              <a:rPr lang="es-ES" sz="4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MS Gothic" charset="-128"/>
              </a:rPr>
              <a:t>PROPIEDADES DE LOS </a:t>
            </a:r>
            <a:r>
              <a:rPr lang="es-ES" sz="4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MS Gothic" charset="-128"/>
              </a:rPr>
              <a:t>LOGARITMOS</a:t>
            </a:r>
            <a:r>
              <a:rPr lang="es-ES" sz="20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MS Gothic" charset="-128"/>
              </a:rPr>
              <a:t/>
            </a:r>
            <a:br>
              <a:rPr lang="es-ES" sz="20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MS Gothic" charset="-128"/>
              </a:rPr>
            </a:br>
            <a:r>
              <a:rPr lang="es-ES" sz="2000">
                <a:solidFill>
                  <a:schemeClr val="tx1"/>
                </a:solidFill>
                <a:latin typeface="Calibri" pitchFamily="34" charset="0"/>
                <a:ea typeface="MS Gothic" charset="-128"/>
              </a:rPr>
              <a:t/>
            </a:r>
            <a:br>
              <a:rPr lang="es-ES" sz="2000">
                <a:solidFill>
                  <a:schemeClr val="tx1"/>
                </a:solidFill>
                <a:latin typeface="Calibri" pitchFamily="34" charset="0"/>
                <a:ea typeface="MS Gothic" charset="-128"/>
              </a:rPr>
            </a:br>
            <a:r>
              <a:rPr lang="es-ES" sz="2000">
                <a:latin typeface="Calibri" pitchFamily="34" charset="0"/>
                <a:ea typeface="MS Gothic" charset="-128"/>
              </a:rPr>
              <a:t/>
            </a:r>
            <a:br>
              <a:rPr lang="es-ES" sz="2000">
                <a:latin typeface="Calibri" pitchFamily="34" charset="0"/>
                <a:ea typeface="MS Gothic" charset="-128"/>
              </a:rPr>
            </a:br>
            <a:r>
              <a:rPr lang="es-ES" sz="2000">
                <a:latin typeface="Calibri" pitchFamily="34" charset="0"/>
                <a:ea typeface="MS Gothic" charset="-128"/>
              </a:rPr>
              <a:t/>
            </a:r>
            <a:br>
              <a:rPr lang="es-ES" sz="2000">
                <a:latin typeface="Calibri" pitchFamily="34" charset="0"/>
                <a:ea typeface="MS Gothic" charset="-128"/>
              </a:rPr>
            </a:br>
            <a:r>
              <a:rPr lang="es-ES" sz="2000">
                <a:latin typeface="Calibri" pitchFamily="34" charset="0"/>
                <a:ea typeface="MS Gothic" charset="-128"/>
              </a:rPr>
              <a:t/>
            </a:r>
            <a:br>
              <a:rPr lang="es-ES" sz="2000">
                <a:latin typeface="Calibri" pitchFamily="34" charset="0"/>
                <a:ea typeface="MS Gothic" charset="-128"/>
              </a:rPr>
            </a:br>
            <a:r>
              <a:rPr lang="es-ES" sz="2000">
                <a:latin typeface="Calibri" pitchFamily="34" charset="0"/>
                <a:ea typeface="MS Gothic" charset="-128"/>
              </a:rPr>
              <a:t/>
            </a:r>
            <a:br>
              <a:rPr lang="es-ES" sz="2000">
                <a:latin typeface="Calibri" pitchFamily="34" charset="0"/>
                <a:ea typeface="MS Gothic" charset="-128"/>
              </a:rPr>
            </a:br>
            <a:r>
              <a:rPr lang="es-ES" sz="2000">
                <a:solidFill>
                  <a:schemeClr val="tx1"/>
                </a:solidFill>
                <a:latin typeface="Verdana" pitchFamily="34" charset="0"/>
                <a:ea typeface="MS Gothic" charset="-128"/>
              </a:rPr>
              <a:t/>
            </a:r>
            <a:br>
              <a:rPr lang="es-ES" sz="2000">
                <a:solidFill>
                  <a:schemeClr val="tx1"/>
                </a:solidFill>
                <a:latin typeface="Verdana" pitchFamily="34" charset="0"/>
                <a:ea typeface="MS Gothic" charset="-128"/>
              </a:rPr>
            </a:br>
            <a:r>
              <a:rPr lang="es-ES" sz="2000">
                <a:latin typeface="Calibri" pitchFamily="34" charset="0"/>
                <a:ea typeface="MS Gothic" charset="-128"/>
              </a:rPr>
              <a:t/>
            </a:r>
            <a:br>
              <a:rPr lang="es-ES" sz="2000">
                <a:latin typeface="Calibri" pitchFamily="34" charset="0"/>
                <a:ea typeface="MS Gothic" charset="-128"/>
              </a:rPr>
            </a:br>
            <a:endParaRPr lang="es-CO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948548" y="1844824"/>
          <a:ext cx="8195451" cy="3384376"/>
        </p:xfrm>
        <a:graphic>
          <a:graphicData uri="http://schemas.openxmlformats.org/presentationml/2006/ole">
            <p:oleObj spid="_x0000_s21506" name="Ecuación" r:id="rId3" imgW="2336760" imgH="9651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78112" cy="1354162"/>
          </a:xfrm>
        </p:spPr>
        <p:txBody>
          <a:bodyPr>
            <a:noAutofit/>
          </a:bodyPr>
          <a:lstStyle/>
          <a:p>
            <a:pPr algn="ctr"/>
            <a:r>
              <a:rPr lang="es-CO" sz="32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PROPIEDADES PARA LAS OPERACIONES CON LOGARITMOS</a:t>
            </a:r>
            <a:endParaRPr lang="es-CO" sz="32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ph idx="1"/>
          </p:nvPr>
        </p:nvGraphicFramePr>
        <p:xfrm>
          <a:off x="1259632" y="1628801"/>
          <a:ext cx="5760640" cy="2808312"/>
        </p:xfrm>
        <a:graphic>
          <a:graphicData uri="http://schemas.openxmlformats.org/presentationml/2006/ole">
            <p:oleObj spid="_x0000_s22530" name="Ecuación" r:id="rId3" imgW="2145960" imgH="1333440" progId="Equation.3">
              <p:embed/>
            </p:oleObj>
          </a:graphicData>
        </a:graphic>
      </p:graphicFrame>
      <p:sp>
        <p:nvSpPr>
          <p:cNvPr id="5" name="4 Rectángulo"/>
          <p:cNvSpPr/>
          <p:nvPr/>
        </p:nvSpPr>
        <p:spPr>
          <a:xfrm>
            <a:off x="971600" y="4581128"/>
            <a:ext cx="53285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s-ES" sz="2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</a:rPr>
              <a:t>Fórmula de cambio de base</a:t>
            </a:r>
          </a:p>
          <a:p>
            <a:pPr marL="0" lvl="1"/>
            <a:endParaRPr lang="es-ES" sz="2400" smtClean="0">
              <a:latin typeface="Verdana" pitchFamily="34" charset="0"/>
            </a:endParaRPr>
          </a:p>
          <a:p>
            <a:pPr marL="0" lvl="1"/>
            <a:r>
              <a:rPr lang="es-ES" sz="2400" smtClean="0">
                <a:latin typeface="Verdana" pitchFamily="34" charset="0"/>
              </a:rPr>
              <a:t>Sí u </a:t>
            </a:r>
            <a:r>
              <a:rPr lang="en-US" sz="2400" dirty="0" smtClean="0">
                <a:latin typeface="Verdana" pitchFamily="34" charset="0"/>
                <a:cs typeface="Tahoma" pitchFamily="34" charset="0"/>
              </a:rPr>
              <a:t>&gt; 0 y </a:t>
            </a:r>
            <a:r>
              <a:rPr lang="en-US" sz="2400" dirty="0" err="1" smtClean="0">
                <a:latin typeface="Verdana" pitchFamily="34" charset="0"/>
                <a:cs typeface="Tahoma" pitchFamily="34" charset="0"/>
              </a:rPr>
              <a:t>si</a:t>
            </a:r>
            <a:r>
              <a:rPr lang="en-US" sz="2400" dirty="0" smtClean="0">
                <a:latin typeface="Verdana" pitchFamily="34" charset="0"/>
                <a:cs typeface="Tahoma" pitchFamily="34" charset="0"/>
              </a:rPr>
              <a:t> a y b son </a:t>
            </a:r>
            <a:r>
              <a:rPr lang="es-ES" sz="2400" smtClean="0">
                <a:latin typeface="Verdana" pitchFamily="34" charset="0"/>
                <a:cs typeface="Tahoma" pitchFamily="34" charset="0"/>
              </a:rPr>
              <a:t>números</a:t>
            </a:r>
            <a:r>
              <a:rPr lang="en-US" sz="2400" dirty="0" smtClean="0">
                <a:latin typeface="Verdan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ahoma" pitchFamily="34" charset="0"/>
              </a:rPr>
              <a:t>reales</a:t>
            </a:r>
            <a:r>
              <a:rPr lang="en-US" sz="2400" dirty="0" smtClean="0">
                <a:latin typeface="Verdana" pitchFamily="34" charset="0"/>
                <a:cs typeface="Tahoma" pitchFamily="34" charset="0"/>
              </a:rPr>
              <a:t> </a:t>
            </a:r>
            <a:r>
              <a:rPr lang="es-EC" sz="2400" smtClean="0">
                <a:latin typeface="Verdana" pitchFamily="34" charset="0"/>
                <a:cs typeface="Tahoma" pitchFamily="34" charset="0"/>
              </a:rPr>
              <a:t>positivos</a:t>
            </a:r>
            <a:r>
              <a:rPr lang="en-US" sz="2400" dirty="0" smtClean="0">
                <a:latin typeface="Verdan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ahoma" pitchFamily="34" charset="0"/>
              </a:rPr>
              <a:t>diferentes</a:t>
            </a:r>
            <a:r>
              <a:rPr lang="en-US" sz="2400" dirty="0" smtClean="0">
                <a:latin typeface="Verdana" pitchFamily="34" charset="0"/>
                <a:cs typeface="Tahoma" pitchFamily="34" charset="0"/>
              </a:rPr>
              <a:t> de 1, </a:t>
            </a:r>
            <a:r>
              <a:rPr lang="en-US" sz="2400" dirty="0" err="1" smtClean="0">
                <a:latin typeface="Verdana" pitchFamily="34" charset="0"/>
                <a:cs typeface="Tahoma" pitchFamily="34" charset="0"/>
              </a:rPr>
              <a:t>entonces</a:t>
            </a:r>
            <a:r>
              <a:rPr lang="en-US" sz="2400" dirty="0" smtClean="0">
                <a:latin typeface="Verdana" pitchFamily="34" charset="0"/>
                <a:cs typeface="Tahoma" pitchFamily="34" charset="0"/>
              </a:rPr>
              <a:t>:</a:t>
            </a:r>
            <a:endParaRPr lang="es-ES" sz="2000">
              <a:latin typeface="Calibri" pitchFamily="34" charset="0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372200" y="5013176"/>
          <a:ext cx="2771800" cy="1256204"/>
        </p:xfrm>
        <a:graphic>
          <a:graphicData uri="http://schemas.openxmlformats.org/presentationml/2006/ole">
            <p:oleObj spid="_x0000_s22531" name="Ecuación" r:id="rId4" imgW="9522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Grafica de la funcion</a:t>
            </a:r>
            <a:r>
              <a:rPr lang="es-CO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Logarítmica </a:t>
            </a:r>
            <a:endParaRPr lang="es-C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19240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809293"/>
            <a:ext cx="5020396" cy="404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980728"/>
            <a:ext cx="3298438" cy="115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</TotalTime>
  <Words>184</Words>
  <Application>Microsoft Office PowerPoint</Application>
  <PresentationFormat>Presentación en pantalla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Solsticio</vt:lpstr>
      <vt:lpstr>Microsoft Editor de ecuaciones 3.0</vt:lpstr>
      <vt:lpstr>Equation</vt:lpstr>
      <vt:lpstr>Funciones logarítmicas</vt:lpstr>
      <vt:lpstr>        Funciones logarítmicas </vt:lpstr>
      <vt:lpstr>PRINCIPIO DE LOS LOGARITMOS</vt:lpstr>
      <vt:lpstr>GRAFICAS DE LA FUNCIÓN</vt:lpstr>
      <vt:lpstr>Propiedades generales de las funciones exponenciales y logarítmicas: </vt:lpstr>
      <vt:lpstr>BASES DE LOGARITMOS </vt:lpstr>
      <vt:lpstr>  PROPIEDADES DE LOS LOGARITMOS        </vt:lpstr>
      <vt:lpstr>PROPIEDADES PARA LAS OPERACIONES CON LOGARITMOS</vt:lpstr>
      <vt:lpstr>Grafica de la funcion Logarítmica </vt:lpstr>
      <vt:lpstr>Grafica de la funcion Logarítmica </vt:lpstr>
      <vt:lpstr>Propiedades de las funciones logarítmicas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exponenciales y logarítmicas</dc:title>
  <dc:creator>Sandra Isabel</dc:creator>
  <cp:lastModifiedBy>Sandra Isabel</cp:lastModifiedBy>
  <cp:revision>26</cp:revision>
  <dcterms:created xsi:type="dcterms:W3CDTF">2013-04-28T15:23:45Z</dcterms:created>
  <dcterms:modified xsi:type="dcterms:W3CDTF">2013-04-28T17:54:06Z</dcterms:modified>
</cp:coreProperties>
</file>