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35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A2A300-7E2E-4B05-AE46-48B1D2982DCC}" type="datetimeFigureOut">
              <a:rPr lang="es-ES_tradnl" smtClean="0"/>
              <a:pPr/>
              <a:t>05/03/2011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BFE021-4BF6-48CB-8862-09D0FF1EAD80}" type="slidenum">
              <a:rPr lang="es-ES_tradnl" smtClean="0"/>
              <a:pPr/>
              <a:t>‹Nº›</a:t>
            </a:fld>
            <a:endParaRPr lang="es-ES_tradn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posición de imagen" descr="parabolas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280" b="17280"/>
          <a:stretch>
            <a:fillRect/>
          </a:stretch>
        </p:blipFill>
        <p:spPr>
          <a:xfrm rot="420000">
            <a:off x="3498236" y="1175446"/>
            <a:ext cx="4617720" cy="3931920"/>
          </a:xfrm>
        </p:spPr>
      </p:pic>
      <p:sp>
        <p:nvSpPr>
          <p:cNvPr id="46082" name="WordArt 2"/>
          <p:cNvSpPr>
            <a:spLocks noChangeArrowheads="1" noChangeShapeType="1" noTextEdit="1"/>
          </p:cNvSpPr>
          <p:nvPr/>
        </p:nvSpPr>
        <p:spPr bwMode="auto">
          <a:xfrm>
            <a:off x="611560" y="2564904"/>
            <a:ext cx="2736304" cy="208823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73642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s-ES_tradnl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Calibri"/>
              </a:rPr>
              <a:t>Funciones</a:t>
            </a:r>
          </a:p>
          <a:p>
            <a:pPr algn="ctr" rtl="0"/>
            <a:endParaRPr lang="es-ES_tradnl" sz="3600" b="1" kern="1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cs typeface="Calibri"/>
            </a:endParaRPr>
          </a:p>
          <a:p>
            <a:pPr algn="ctr" rtl="0"/>
            <a:endParaRPr lang="es-ES_tradnl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467544" y="3284984"/>
            <a:ext cx="2808312" cy="1584176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73642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s-ES_tradnl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cs typeface="Calibri"/>
              </a:rPr>
              <a:t>Cuadráticas</a:t>
            </a:r>
            <a:endParaRPr lang="es-ES_tradnl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cs typeface="Calibri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293096"/>
            <a:ext cx="2235882" cy="406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79613" y="333375"/>
            <a:ext cx="5905500" cy="503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400" b="1">
                <a:solidFill>
                  <a:srgbClr val="FF0000"/>
                </a:solidFill>
              </a:rPr>
              <a:t>FUNCIÓN CUADRÁTICA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79388" y="2060575"/>
            <a:ext cx="2160587" cy="35290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/>
              <a:t>Es una función </a:t>
            </a:r>
            <a:r>
              <a:rPr lang="es-ES" dirty="0" err="1"/>
              <a:t>polinómica</a:t>
            </a:r>
            <a:r>
              <a:rPr lang="es-ES" dirty="0"/>
              <a:t>  de 2º grado que viene definida por la expresión:</a:t>
            </a:r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 </a:t>
            </a:r>
            <a:endParaRPr lang="es-ES" dirty="0"/>
          </a:p>
          <a:p>
            <a:pPr algn="ctr"/>
            <a:r>
              <a:rPr lang="es-ES" dirty="0"/>
              <a:t>donde a, b y c son números </a:t>
            </a:r>
            <a:r>
              <a:rPr lang="es-ES" dirty="0" smtClean="0"/>
              <a:t>reales </a:t>
            </a:r>
            <a:r>
              <a:rPr lang="es-ES" dirty="0"/>
              <a:t>y a es distinto de cero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27313" y="2060575"/>
            <a:ext cx="2160587" cy="12017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/>
              <a:t>Gráficamente </a:t>
            </a:r>
            <a:r>
              <a:rPr lang="es-ES" dirty="0" smtClean="0"/>
              <a:t>una </a:t>
            </a:r>
            <a:r>
              <a:rPr lang="es-ES" dirty="0"/>
              <a:t>función cuadrática es una </a:t>
            </a:r>
            <a:r>
              <a:rPr lang="es-ES" b="1" dirty="0"/>
              <a:t>parábola</a:t>
            </a:r>
          </a:p>
        </p:txBody>
      </p:sp>
      <p:pic>
        <p:nvPicPr>
          <p:cNvPr id="11" name="Picture 11" descr="parabo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844675"/>
            <a:ext cx="36004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1042988" y="908050"/>
            <a:ext cx="3744912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3419475" y="908050"/>
            <a:ext cx="136842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861048"/>
            <a:ext cx="1443794" cy="262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arabol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189" y="1197273"/>
            <a:ext cx="3217862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031851" y="258474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468164" y="5372398"/>
            <a:ext cx="1584325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 b="1" dirty="0"/>
              <a:t>VÉRTICE </a:t>
            </a:r>
          </a:p>
          <a:p>
            <a:pPr algn="ctr"/>
            <a:r>
              <a:rPr lang="es-ES" sz="1400" b="1" dirty="0"/>
              <a:t>V=(3,-8)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372076" y="2492673"/>
            <a:ext cx="2303463" cy="7191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 b="1" dirty="0"/>
              <a:t>CORTES CON EL EJE X</a:t>
            </a:r>
          </a:p>
          <a:p>
            <a:pPr algn="ctr"/>
            <a:r>
              <a:rPr lang="es-ES" sz="1400" b="1" dirty="0"/>
              <a:t>A(5,0)  y  B(1,0)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50676" y="2276773"/>
            <a:ext cx="2160588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 b="1" dirty="0"/>
              <a:t>CORTES CON EL EJE Y</a:t>
            </a:r>
          </a:p>
          <a:p>
            <a:pPr algn="ctr"/>
            <a:r>
              <a:rPr lang="es-ES" sz="1400" b="1" dirty="0"/>
              <a:t>C(0,10)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6516539" y="1556048"/>
            <a:ext cx="1944687" cy="433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 b="1" dirty="0"/>
              <a:t>EJE DE SIMETRÍA</a:t>
            </a:r>
          </a:p>
          <a:p>
            <a:pPr algn="ctr"/>
            <a:r>
              <a:rPr lang="es-ES" sz="1400" b="1" dirty="0"/>
              <a:t>x = 3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084168" y="3789040"/>
            <a:ext cx="2880866" cy="23762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1400" b="1" dirty="0"/>
              <a:t>CONCAVIDAD Y CONVEXIDAD</a:t>
            </a:r>
          </a:p>
          <a:p>
            <a:pPr algn="ctr"/>
            <a:endParaRPr lang="es-ES" sz="1400" b="1" dirty="0" smtClean="0"/>
          </a:p>
          <a:p>
            <a:pPr algn="ctr"/>
            <a:r>
              <a:rPr lang="es-ES" sz="1400" b="1" dirty="0" smtClean="0"/>
              <a:t>Cóncava :  si  a &gt;0   </a:t>
            </a:r>
          </a:p>
          <a:p>
            <a:pPr algn="ctr"/>
            <a:r>
              <a:rPr lang="es-ES" sz="1400" b="1" dirty="0" smtClean="0"/>
              <a:t>abierta </a:t>
            </a:r>
            <a:r>
              <a:rPr lang="es-ES" sz="1400" b="1" dirty="0"/>
              <a:t>hacia </a:t>
            </a:r>
            <a:r>
              <a:rPr lang="es-ES" sz="1400" b="1" dirty="0" smtClean="0"/>
              <a:t>arriba</a:t>
            </a:r>
          </a:p>
          <a:p>
            <a:pPr algn="ctr"/>
            <a:endParaRPr lang="es-ES" sz="1400" b="1" dirty="0" smtClean="0"/>
          </a:p>
          <a:p>
            <a:pPr algn="ctr"/>
            <a:r>
              <a:rPr lang="es-ES" sz="1400" b="1" dirty="0" smtClean="0"/>
              <a:t>Convexa: si a&lt;0 </a:t>
            </a:r>
          </a:p>
          <a:p>
            <a:pPr algn="ctr"/>
            <a:r>
              <a:rPr lang="es-ES" sz="1400" b="1" dirty="0" smtClean="0"/>
              <a:t>abierta hacia abajo</a:t>
            </a:r>
          </a:p>
          <a:p>
            <a:pPr algn="ctr"/>
            <a:endParaRPr lang="es-ES" sz="1200" dirty="0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2050901" y="5661323"/>
            <a:ext cx="2089150" cy="0"/>
          </a:xfrm>
          <a:prstGeom prst="line">
            <a:avLst/>
          </a:prstGeom>
          <a:ln>
            <a:solidFill>
              <a:srgbClr val="7030A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4284514" y="1771948"/>
            <a:ext cx="2232025" cy="0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3" name="Line 25"/>
          <p:cNvSpPr>
            <a:spLocks noChangeShapeType="1"/>
          </p:cNvSpPr>
          <p:nvPr/>
        </p:nvSpPr>
        <p:spPr bwMode="auto">
          <a:xfrm flipV="1">
            <a:off x="2411264" y="1771948"/>
            <a:ext cx="1081087" cy="720725"/>
          </a:xfrm>
          <a:prstGeom prst="line">
            <a:avLst/>
          </a:prstGeom>
          <a:ln>
            <a:solidFill>
              <a:srgbClr val="FFFF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4" name="Line 26"/>
          <p:cNvSpPr>
            <a:spLocks noChangeShapeType="1"/>
          </p:cNvSpPr>
          <p:nvPr/>
        </p:nvSpPr>
        <p:spPr bwMode="auto">
          <a:xfrm flipH="1">
            <a:off x="3779689" y="2780010"/>
            <a:ext cx="2592387" cy="1081088"/>
          </a:xfrm>
          <a:prstGeom prst="line">
            <a:avLst/>
          </a:prstGeom>
          <a:ln>
            <a:solidFill>
              <a:srgbClr val="F935C6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5" name="Line 27"/>
          <p:cNvSpPr>
            <a:spLocks noChangeShapeType="1"/>
          </p:cNvSpPr>
          <p:nvPr/>
        </p:nvSpPr>
        <p:spPr bwMode="auto">
          <a:xfrm flipH="1">
            <a:off x="4643289" y="2780010"/>
            <a:ext cx="1728787" cy="1008063"/>
          </a:xfrm>
          <a:prstGeom prst="line">
            <a:avLst/>
          </a:prstGeom>
          <a:ln>
            <a:solidFill>
              <a:srgbClr val="F935C6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979613" y="333375"/>
            <a:ext cx="5905500" cy="5032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ELEMENTOS DE UNA PARÁBOLA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619672" y="1124744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y = 2x</a:t>
            </a:r>
            <a:r>
              <a:rPr lang="es-ES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 -12x  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755650" y="1484313"/>
            <a:ext cx="2016125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dirty="0"/>
              <a:t>Componente “x”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300788" y="1412875"/>
            <a:ext cx="2016125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/>
              <a:t>Componente “y”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55650" y="2420938"/>
            <a:ext cx="1993900" cy="2376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/>
              <a:t>Se calcula con la fórmula: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44208" y="2276872"/>
            <a:ext cx="1944761" cy="2520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/>
              <a:t> Se calcula sustituyendo en la ecuación el valor de “x”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y = f(x)</a:t>
            </a:r>
          </a:p>
        </p:txBody>
      </p:sp>
      <p:pic>
        <p:nvPicPr>
          <p:cNvPr id="7" name="Picture 11" descr="parabol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981075"/>
            <a:ext cx="32416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3779838" y="5943600"/>
            <a:ext cx="2016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>
                <a:solidFill>
                  <a:srgbClr val="0033CC"/>
                </a:solidFill>
              </a:rPr>
              <a:t>V = (3 , -8)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H="1">
            <a:off x="1619250" y="836613"/>
            <a:ext cx="3024188" cy="576262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4643438" y="836613"/>
            <a:ext cx="2665412" cy="504825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V="1">
            <a:off x="4284663" y="5589588"/>
            <a:ext cx="215900" cy="43180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979613" y="333375"/>
            <a:ext cx="5905500" cy="431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CÁLCULO DEL VÉRTICE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717032"/>
            <a:ext cx="648072" cy="496396"/>
          </a:xfrm>
          <a:prstGeom prst="rect">
            <a:avLst/>
          </a:prstGeom>
          <a:noFill/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148064" y="1844824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y = 2x</a:t>
            </a:r>
            <a:r>
              <a:rPr lang="es-ES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 -12x  +10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755576" y="4941168"/>
            <a:ext cx="2016224" cy="1584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 smtClean="0"/>
              <a:t>En este ejemplo:</a:t>
            </a:r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805264"/>
            <a:ext cx="1893562" cy="486916"/>
          </a:xfrm>
          <a:prstGeom prst="rect">
            <a:avLst/>
          </a:prstGeom>
          <a:noFill/>
        </p:spPr>
      </p:pic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444208" y="4941168"/>
            <a:ext cx="2016224" cy="1584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En este ejemplo: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y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=</a:t>
            </a:r>
            <a:r>
              <a:rPr lang="es-E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2(3)</a:t>
            </a:r>
            <a:r>
              <a:rPr lang="es-ES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- 12·3 + 10</a:t>
            </a:r>
            <a:endParaRPr lang="es-ES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/>
      <p:bldP spid="11" grpId="0" animBg="1"/>
      <p:bldP spid="12" grpId="0" animBg="1"/>
      <p:bldP spid="13" grpId="0" animBg="1"/>
      <p:bldP spid="15" grpId="0" animBg="1"/>
      <p:bldP spid="18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11188" y="1557338"/>
            <a:ext cx="1584325" cy="1657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Son las coordenadas en las que la función corta al eje “x”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4213" y="3644900"/>
            <a:ext cx="1512887" cy="21605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Una parábola puede tener dos, uno o ningún punto de corte</a:t>
            </a:r>
          </a:p>
        </p:txBody>
      </p:sp>
      <p:pic>
        <p:nvPicPr>
          <p:cNvPr id="5" name="Picture 10" descr="parabola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125538"/>
            <a:ext cx="32400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300788" y="1484313"/>
            <a:ext cx="2374900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Se  sustituye y=0</a:t>
            </a:r>
          </a:p>
          <a:p>
            <a:pPr algn="ctr"/>
            <a:r>
              <a:rPr lang="es-ES" dirty="0"/>
              <a:t>Para calcular x se resuelve la ecuación de segundo grado.</a:t>
            </a:r>
          </a:p>
          <a:p>
            <a:pPr algn="ctr"/>
            <a:r>
              <a:rPr lang="es-ES" dirty="0"/>
              <a:t>Así podemos obtener dos puntos</a:t>
            </a:r>
          </a:p>
          <a:p>
            <a:pPr algn="ctr"/>
            <a:r>
              <a:rPr lang="es-ES" dirty="0"/>
              <a:t>A(x</a:t>
            </a:r>
            <a:r>
              <a:rPr lang="es-ES" baseline="-25000" dirty="0"/>
              <a:t>1</a:t>
            </a:r>
            <a:r>
              <a:rPr lang="es-ES" dirty="0"/>
              <a:t>,0) y B(x</a:t>
            </a:r>
            <a:r>
              <a:rPr lang="es-ES" baseline="-25000" dirty="0"/>
              <a:t>2</a:t>
            </a:r>
            <a:r>
              <a:rPr lang="es-ES" dirty="0"/>
              <a:t>,0)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339975" y="5734050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solidFill>
                  <a:srgbClr val="0033CC"/>
                </a:solidFill>
              </a:rPr>
              <a:t>B(1, 0)                     A(5,0)  </a:t>
            </a:r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>
            <a:off x="1403350" y="836613"/>
            <a:ext cx="3313113" cy="647700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4643438" y="836613"/>
            <a:ext cx="2808287" cy="576262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H="1" flipV="1">
            <a:off x="4716463" y="3500438"/>
            <a:ext cx="863600" cy="2233612"/>
          </a:xfrm>
          <a:prstGeom prst="line">
            <a:avLst/>
          </a:prstGeom>
          <a:ln>
            <a:solidFill>
              <a:srgbClr val="F935C6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V="1">
            <a:off x="2771775" y="3500438"/>
            <a:ext cx="936625" cy="2089150"/>
          </a:xfrm>
          <a:prstGeom prst="line">
            <a:avLst/>
          </a:prstGeom>
          <a:ln>
            <a:solidFill>
              <a:srgbClr val="F935C6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860032" y="1124744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y = 2x</a:t>
            </a:r>
            <a:r>
              <a:rPr lang="es-ES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 -12x  +10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35696" y="332656"/>
            <a:ext cx="5905500" cy="431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PUNTOS DE CORTE CON EL EJE “X”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5940152" y="4005064"/>
            <a:ext cx="3024336" cy="17281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ES" dirty="0" smtClean="0"/>
              <a:t>En este ejemplo:</a:t>
            </a:r>
          </a:p>
          <a:p>
            <a:pPr algn="ctr"/>
            <a:r>
              <a:rPr lang="es-ES" dirty="0" smtClean="0"/>
              <a:t>y=0,  </a:t>
            </a:r>
            <a:r>
              <a:rPr lang="es-ES" dirty="0" smtClean="0">
                <a:solidFill>
                  <a:schemeClr val="tx1"/>
                </a:solidFill>
              </a:rPr>
              <a:t>2x</a:t>
            </a:r>
            <a:r>
              <a:rPr lang="es-ES" baseline="30000" dirty="0" smtClean="0">
                <a:solidFill>
                  <a:schemeClr val="tx1"/>
                </a:solidFill>
              </a:rPr>
              <a:t>2</a:t>
            </a:r>
            <a:r>
              <a:rPr lang="es-ES" dirty="0" smtClean="0">
                <a:solidFill>
                  <a:schemeClr val="tx1"/>
                </a:solidFill>
              </a:rPr>
              <a:t> -12x  +10=0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graphicFrame>
        <p:nvGraphicFramePr>
          <p:cNvPr id="9" name="Object 14"/>
          <p:cNvGraphicFramePr>
            <a:graphicFrameLocks noChangeAspect="1"/>
          </p:cNvGraphicFramePr>
          <p:nvPr/>
        </p:nvGraphicFramePr>
        <p:xfrm>
          <a:off x="6012160" y="4941168"/>
          <a:ext cx="2933700" cy="611188"/>
        </p:xfrm>
        <a:graphic>
          <a:graphicData uri="http://schemas.openxmlformats.org/presentationml/2006/ole">
            <p:oleObj spid="_x0000_s41986" name="Ecuación" r:id="rId4" imgW="22348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188" y="1557338"/>
            <a:ext cx="1584325" cy="16573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Es la coordenada en la que la función corta al eje “y”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3644900"/>
            <a:ext cx="1511300" cy="2376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Una parábola solo puede  tener  un punto de corte con el eje de ordenadas</a:t>
            </a:r>
          </a:p>
        </p:txBody>
      </p:sp>
      <p:pic>
        <p:nvPicPr>
          <p:cNvPr id="5" name="Picture 5" descr="parabol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125538"/>
            <a:ext cx="32400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300788" y="1484313"/>
            <a:ext cx="2374900" cy="20891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Se  sustituye x=0 en la función y podemos obtener el valor de y.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Se obtiene el punto</a:t>
            </a:r>
          </a:p>
          <a:p>
            <a:pPr algn="ctr"/>
            <a:r>
              <a:rPr lang="es-ES" dirty="0" smtClean="0"/>
              <a:t>C(0</a:t>
            </a:r>
            <a:r>
              <a:rPr lang="es-ES" dirty="0"/>
              <a:t>, y)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1403350" y="836613"/>
            <a:ext cx="3313113" cy="647700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643438" y="836613"/>
            <a:ext cx="2808287" cy="576262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411413" y="5661025"/>
            <a:ext cx="145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solidFill>
                  <a:srgbClr val="0033CC"/>
                </a:solidFill>
              </a:rPr>
              <a:t>C (0 , 10)</a:t>
            </a: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V="1">
            <a:off x="3059113" y="1557338"/>
            <a:ext cx="431800" cy="3959225"/>
          </a:xfrm>
          <a:prstGeom prst="line">
            <a:avLst/>
          </a:prstGeom>
          <a:ln>
            <a:solidFill>
              <a:srgbClr val="FFFF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835696" y="332656"/>
            <a:ext cx="5905500" cy="431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PUNTOS DE CORTE CON EL EJE “Y”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868144" y="4005064"/>
            <a:ext cx="3024336" cy="17281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En este ejemplo:</a:t>
            </a:r>
          </a:p>
          <a:p>
            <a:pPr algn="ctr"/>
            <a:r>
              <a:rPr lang="es-ES" dirty="0"/>
              <a:t>x</a:t>
            </a:r>
            <a:r>
              <a:rPr lang="es-ES" dirty="0" smtClean="0"/>
              <a:t>=0,  </a:t>
            </a:r>
            <a:r>
              <a:rPr lang="es-ES" dirty="0" smtClean="0">
                <a:solidFill>
                  <a:schemeClr val="tx1"/>
                </a:solidFill>
              </a:rPr>
              <a:t>sustituimos en la ecuación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+mj-lt"/>
              </a:rPr>
              <a:t>y =</a:t>
            </a:r>
            <a:r>
              <a:rPr lang="es-ES" b="1" dirty="0" smtClean="0">
                <a:solidFill>
                  <a:srgbClr val="0033CC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2 ·0</a:t>
            </a:r>
            <a:r>
              <a:rPr lang="es-ES" baseline="30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s-ES" dirty="0" smtClean="0">
                <a:solidFill>
                  <a:schemeClr val="tx1"/>
                </a:solidFill>
                <a:latin typeface="+mj-lt"/>
              </a:rPr>
              <a:t> -12 · 0 +10 = 10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860032" y="1196752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y = 2x</a:t>
            </a:r>
            <a:r>
              <a:rPr lang="es-ES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 -12x  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0825" y="1989138"/>
            <a:ext cx="1800225" cy="2376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Es una recta perpendicular al eje de abscisas que divide a la parábola en dos partes simétricas.</a:t>
            </a:r>
          </a:p>
        </p:txBody>
      </p:sp>
      <p:pic>
        <p:nvPicPr>
          <p:cNvPr id="4" name="Picture 6" descr="parabola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125538"/>
            <a:ext cx="32400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588125" y="1916113"/>
            <a:ext cx="1512888" cy="2162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/>
              <a:t>Se calcula con la fórmula:</a:t>
            </a:r>
          </a:p>
          <a:p>
            <a:pPr algn="ctr"/>
            <a:endParaRPr lang="es-ES" dirty="0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V="1">
            <a:off x="3635375" y="2565400"/>
            <a:ext cx="577850" cy="2951163"/>
          </a:xfrm>
          <a:prstGeom prst="line">
            <a:avLst/>
          </a:prstGeom>
          <a:ln>
            <a:solidFill>
              <a:srgbClr val="FF000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1042988" y="836613"/>
            <a:ext cx="3384550" cy="1079500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427538" y="836613"/>
            <a:ext cx="2952750" cy="1008062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184525" y="5680075"/>
            <a:ext cx="1071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solidFill>
                  <a:srgbClr val="0033CC"/>
                </a:solidFill>
              </a:rPr>
              <a:t>X  =  3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35696" y="332656"/>
            <a:ext cx="5905500" cy="431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EJE DE SIMETRÍA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860032" y="1412776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y = 2x</a:t>
            </a:r>
            <a:r>
              <a:rPr lang="es-ES" b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 -12x  +10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996952"/>
            <a:ext cx="648072" cy="496396"/>
          </a:xfrm>
          <a:prstGeom prst="rect">
            <a:avLst/>
          </a:prstGeom>
          <a:noFill/>
        </p:spPr>
      </p:pic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5868144" y="4293096"/>
            <a:ext cx="3024336" cy="17281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En este ejemplo: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5229200"/>
            <a:ext cx="1893562" cy="486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1" grpId="0"/>
      <p:bldP spid="12" grpId="0" animBg="1"/>
      <p:bldP spid="13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1"/>
          <p:cNvSpPr>
            <a:spLocks noChangeShapeType="1"/>
          </p:cNvSpPr>
          <p:nvPr/>
        </p:nvSpPr>
        <p:spPr bwMode="auto">
          <a:xfrm flipH="1">
            <a:off x="1042988" y="836613"/>
            <a:ext cx="3384550" cy="1079500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3" name="Line 12"/>
          <p:cNvSpPr>
            <a:spLocks noChangeShapeType="1"/>
          </p:cNvSpPr>
          <p:nvPr/>
        </p:nvSpPr>
        <p:spPr bwMode="auto">
          <a:xfrm>
            <a:off x="4427538" y="836612"/>
            <a:ext cx="3096790" cy="1080219"/>
          </a:xfrm>
          <a:prstGeom prst="line">
            <a:avLst/>
          </a:prstGeom>
          <a:ln>
            <a:solidFill>
              <a:srgbClr val="00B050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_tradnl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35696" y="332656"/>
            <a:ext cx="5905500" cy="431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" sz="2400" b="1" dirty="0" smtClean="0">
                <a:solidFill>
                  <a:srgbClr val="FF0000"/>
                </a:solidFill>
              </a:rPr>
              <a:t>CONCAVIDAD Y CONVEXIDAD</a:t>
            </a:r>
            <a:endParaRPr lang="es-ES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www.kalipedia.com/kalipediamedia/matematicas/media/200709/26/funciones/20070926klpmatfnc_67.Ges.S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56792"/>
            <a:ext cx="3596267" cy="3573016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0825" y="1989138"/>
            <a:ext cx="1800225" cy="2376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b="1" dirty="0" smtClean="0"/>
              <a:t>CONCAVIDAD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si  a &gt;0   </a:t>
            </a:r>
          </a:p>
          <a:p>
            <a:pPr algn="ctr"/>
            <a:r>
              <a:rPr lang="es-ES" b="1" dirty="0" smtClean="0"/>
              <a:t>abierta hacia arriba</a:t>
            </a:r>
          </a:p>
          <a:p>
            <a:pPr algn="ctr"/>
            <a:endParaRPr lang="es-ES" b="1" dirty="0" smtClean="0"/>
          </a:p>
          <a:p>
            <a:pPr algn="ctr"/>
            <a:endParaRPr lang="es-E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876256" y="1988840"/>
            <a:ext cx="1800225" cy="2376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b="1" dirty="0" smtClean="0"/>
              <a:t>CONVEXIDAD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si a&lt;0 </a:t>
            </a:r>
          </a:p>
          <a:p>
            <a:pPr algn="ctr"/>
            <a:r>
              <a:rPr lang="es-ES" b="1" dirty="0" smtClean="0"/>
              <a:t>abierta hacia abajo</a:t>
            </a:r>
          </a:p>
          <a:p>
            <a:pPr algn="ctr"/>
            <a:endParaRPr lang="es-ES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267744" y="256490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10800000">
            <a:off x="5148064" y="4077072"/>
            <a:ext cx="15121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0" y="1988840"/>
            <a:ext cx="4176464" cy="18297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600" b="0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Britannic Bold" pitchFamily="34" charset="0"/>
                <a:ea typeface="+mn-ea"/>
                <a:cs typeface="+mn-cs"/>
              </a:rPr>
              <a:t>Por</a:t>
            </a:r>
            <a:r>
              <a:rPr kumimoji="0" lang="es-ES_tradnl" sz="6600" b="0" i="0" u="none" strike="noStrike" kern="1200" cap="all" spc="0" normalizeH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Britannic Bold" pitchFamily="34" charset="0"/>
                <a:ea typeface="+mn-ea"/>
                <a:cs typeface="+mn-cs"/>
              </a:rPr>
              <a:t> tu</a:t>
            </a:r>
            <a:r>
              <a:rPr kumimoji="0" lang="es-ES_tradnl" sz="6600" b="0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Britannic Bold" pitchFamily="34" charset="0"/>
                <a:ea typeface="+mn-ea"/>
                <a:cs typeface="+mn-cs"/>
              </a:rPr>
              <a:t> </a:t>
            </a:r>
            <a:r>
              <a:rPr kumimoji="0" lang="es-ES_tradnl" sz="6600" b="0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Britannic Bold" pitchFamily="34" charset="0"/>
                <a:ea typeface="+mn-ea"/>
                <a:cs typeface="+mn-cs"/>
              </a:rPr>
              <a:t>tiempo…</a:t>
            </a:r>
            <a:endParaRPr kumimoji="0" lang="es-ES_tradnl" sz="6600" b="0" i="0" u="none" strike="noStrike" kern="1200" cap="all" spc="0" normalizeH="0" baseline="0" noProof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Britannic Bold" pitchFamily="34" charset="0"/>
              <a:ea typeface="+mn-ea"/>
              <a:cs typeface="+mn-cs"/>
            </a:endParaRPr>
          </a:p>
        </p:txBody>
      </p:sp>
      <p:pic>
        <p:nvPicPr>
          <p:cNvPr id="3" name="Picture 2" descr="http://1.bp.blogspot.com/_Ni6OqEVwV2I/TQoBUQZzAnI/AAAAAAAAC_Q/GWJjjWG8G6A/s1600/graci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333750" cy="3352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404</Words>
  <Application>Microsoft Office PowerPoint</Application>
  <PresentationFormat>Presentación en pantalla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Flujo</vt:lpstr>
      <vt:lpstr>Ecuación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User7</dc:creator>
  <cp:lastModifiedBy>User7</cp:lastModifiedBy>
  <cp:revision>22</cp:revision>
  <dcterms:created xsi:type="dcterms:W3CDTF">2011-03-05T16:44:26Z</dcterms:created>
  <dcterms:modified xsi:type="dcterms:W3CDTF">2011-03-05T20:55:31Z</dcterms:modified>
</cp:coreProperties>
</file>