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4" r:id="rId3"/>
    <p:sldId id="270" r:id="rId4"/>
    <p:sldId id="273" r:id="rId5"/>
    <p:sldId id="269" r:id="rId6"/>
    <p:sldId id="260" r:id="rId7"/>
    <p:sldId id="278" r:id="rId8"/>
    <p:sldId id="277" r:id="rId9"/>
    <p:sldId id="258" r:id="rId10"/>
    <p:sldId id="264" r:id="rId11"/>
    <p:sldId id="266" r:id="rId12"/>
    <p:sldId id="259" r:id="rId13"/>
    <p:sldId id="268" r:id="rId14"/>
    <p:sldId id="267" r:id="rId15"/>
    <p:sldId id="282" r:id="rId16"/>
    <p:sldId id="265" r:id="rId17"/>
    <p:sldId id="280" r:id="rId18"/>
    <p:sldId id="279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744" autoAdjust="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4DCE-F0FB-45AE-8591-D0D7CC94B3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7979-7476-430E-90AF-686D43240C9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74D3-BF78-4CE3-B313-4EBF13C4AA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696B-A095-431E-8630-1ED20AE2DA9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A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D302-6258-4043-8585-5549BFE988D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80E0-9EE8-41AD-9866-786A44B112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0C5E-4863-4B68-BDE5-67F296A44A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3F04-3183-4D83-8A34-6EF170EA882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32CF-A5B5-453F-85DC-7519F21E4A8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C302-1C0C-4582-AD54-5FFB9E6600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414D4-4FFF-4A47-870B-7B9001626B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1C5D-764B-4A67-B9C6-E495F4A7B98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B5F0-9A6C-42E8-A20F-B6B15FC9CA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E445-3DF4-470C-B050-DC88403609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A5F6-26FD-44F5-B583-890A41BC8F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698CC-19BB-4F28-BD68-B421A78BC21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dirty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6F327-9554-4456-9AD1-5987C4254C5E}" type="slidenum">
              <a:rPr lang="es-E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419872" y="260648"/>
            <a:ext cx="482441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kern="10" normalizeH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TRIGONOMETRIA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8208912" cy="476672"/>
          </a:xfrm>
        </p:spPr>
        <p:txBody>
          <a:bodyPr/>
          <a:lstStyle/>
          <a:p>
            <a:r>
              <a:rPr lang="es-CO" smtClean="0">
                <a:effectLst/>
              </a:rPr>
              <a:t>SANDRA ISABEL SALAZAR GIRALDO.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pPr eaLnBrk="1" hangingPunct="1"/>
            <a:r>
              <a:rPr lang="es-CL" smtClean="0">
                <a:latin typeface="Algerian" pitchFamily="82" charset="0"/>
              </a:rPr>
              <a:t>TEOREMA DE PITAGORAS</a:t>
            </a:r>
            <a:endParaRPr lang="es-ES" smtClean="0">
              <a:latin typeface="Algerian" pitchFamily="82" charset="0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900113" y="5732463"/>
          <a:ext cx="3816350" cy="442912"/>
        </p:xfrm>
        <a:graphic>
          <a:graphicData uri="http://schemas.openxmlformats.org/presentationml/2006/ole">
            <p:oleObj spid="_x0000_s17410" name="Equation" r:id="rId3" imgW="1968480" imgH="228600" progId="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994400" y="2579688"/>
          <a:ext cx="1346200" cy="228600"/>
        </p:xfrm>
        <a:graphic>
          <a:graphicData uri="http://schemas.openxmlformats.org/presentationml/2006/ole">
            <p:oleObj spid="_x0000_s17411" name="Equation" r:id="rId4" imgW="1346040" imgH="228600" progId="">
              <p:embed/>
            </p:oleObj>
          </a:graphicData>
        </a:graphic>
      </p:graphicFrame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60032" y="5661248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3200" b="1"/>
              <a:t>=</a:t>
            </a:r>
            <a:endParaRPr lang="es-ES" sz="3200" b="1"/>
          </a:p>
        </p:txBody>
      </p:sp>
      <p:pic>
        <p:nvPicPr>
          <p:cNvPr id="6155" name="Picture 11" descr="pythagor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8" y="1327546"/>
            <a:ext cx="4447774" cy="38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Triángulo rectángulo"/>
          <p:cNvSpPr/>
          <p:nvPr/>
        </p:nvSpPr>
        <p:spPr>
          <a:xfrm>
            <a:off x="6000750" y="1268760"/>
            <a:ext cx="2531690" cy="2803178"/>
          </a:xfrm>
          <a:prstGeom prst="rtTriangl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6000750" y="3786188"/>
            <a:ext cx="357188" cy="285750"/>
          </a:xfrm>
          <a:prstGeom prst="rect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5500694" y="2214554"/>
            <a:ext cx="492443" cy="107157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2000" dirty="0">
                <a:cs typeface="+mn-cs"/>
              </a:rPr>
              <a:t>cateto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500813" y="4071938"/>
            <a:ext cx="95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/>
              <a:t>cateto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 rot="2838360">
            <a:off x="6630193" y="2393157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/>
              <a:t>hipotenusa</a:t>
            </a:r>
          </a:p>
        </p:txBody>
      </p:sp>
      <p:pic>
        <p:nvPicPr>
          <p:cNvPr id="1036" name="15 Imagen" descr="gif-animado-117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250" y="908720"/>
            <a:ext cx="1809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436096" y="5661248"/>
          <a:ext cx="2916237" cy="495300"/>
        </p:xfrm>
        <a:graphic>
          <a:graphicData uri="http://schemas.openxmlformats.org/presentationml/2006/ole">
            <p:oleObj spid="_x0000_s17412" name="Equation" r:id="rId7" imgW="13460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4" grpId="0"/>
      <p:bldP spid="11" grpId="0" animBg="1"/>
      <p:bldP spid="1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4800" smtClean="0">
                <a:latin typeface="Algerian" pitchFamily="82" charset="0"/>
              </a:rPr>
              <a:t>EJEMPLO</a:t>
            </a:r>
            <a:endParaRPr lang="es-ES" sz="4800" smtClean="0">
              <a:latin typeface="Algerian" pitchFamily="82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187450" y="1484313"/>
            <a:ext cx="2305050" cy="20891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b=12</a:t>
            </a:r>
            <a:endParaRPr lang="es-E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95513" y="3716338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c=5</a:t>
            </a:r>
            <a:endParaRPr lang="es-E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339975" y="21336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a=x</a:t>
            </a:r>
            <a:endParaRPr lang="es-ES" b="1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87450" y="3357563"/>
            <a:ext cx="2159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667375" y="1617663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/>
              <a:t>a</a:t>
            </a:r>
            <a:r>
              <a:rPr lang="es-AR" b="1" baseline="30000"/>
              <a:t>2</a:t>
            </a:r>
            <a:r>
              <a:rPr lang="es-AR" b="1"/>
              <a:t> =</a:t>
            </a:r>
            <a:r>
              <a:rPr lang="es-AR" b="1" baseline="30000"/>
              <a:t> </a:t>
            </a:r>
            <a:r>
              <a:rPr lang="es-AR" b="1"/>
              <a:t>b</a:t>
            </a:r>
            <a:r>
              <a:rPr lang="es-AR" b="1" baseline="30000"/>
              <a:t>2</a:t>
            </a:r>
            <a:r>
              <a:rPr lang="es-AR" b="1"/>
              <a:t> + c</a:t>
            </a:r>
            <a:r>
              <a:rPr lang="es-AR" b="1" baseline="30000"/>
              <a:t>2</a:t>
            </a:r>
            <a:endParaRPr lang="es-ES" b="1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508625" y="2276475"/>
            <a:ext cx="203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 a</a:t>
            </a:r>
            <a:r>
              <a:rPr lang="es-AR" b="1" baseline="30000"/>
              <a:t>2</a:t>
            </a:r>
            <a:r>
              <a:rPr lang="es-AR" b="1"/>
              <a:t> = 12</a:t>
            </a:r>
            <a:r>
              <a:rPr lang="es-AR" b="1" baseline="30000"/>
              <a:t>2</a:t>
            </a:r>
            <a:r>
              <a:rPr lang="es-AR" b="1"/>
              <a:t> + 5</a:t>
            </a:r>
            <a:r>
              <a:rPr lang="es-AR" b="1" baseline="30000"/>
              <a:t>2</a:t>
            </a:r>
            <a:endParaRPr lang="es-ES" b="1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632450" y="2944813"/>
            <a:ext cx="155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a</a:t>
            </a:r>
            <a:r>
              <a:rPr lang="es-AR" b="1" baseline="30000"/>
              <a:t>2</a:t>
            </a:r>
            <a:r>
              <a:rPr lang="es-AR" b="1"/>
              <a:t> =144 + 25 </a:t>
            </a:r>
            <a:endParaRPr lang="es-ES" b="1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632450" y="344805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a</a:t>
            </a:r>
            <a:r>
              <a:rPr lang="es-AR" b="1" baseline="30000"/>
              <a:t>2</a:t>
            </a:r>
            <a:r>
              <a:rPr lang="es-AR" b="1"/>
              <a:t> = 169 /</a:t>
            </a:r>
            <a:r>
              <a:rPr lang="es-AR"/>
              <a:t>√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724525" y="4221163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a =</a:t>
            </a:r>
            <a:endParaRPr lang="es-ES" b="1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280150" y="42211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13</a:t>
            </a:r>
            <a:endParaRPr lang="es-ES" b="1"/>
          </a:p>
        </p:txBody>
      </p:sp>
      <p:pic>
        <p:nvPicPr>
          <p:cNvPr id="3096" name="Picture 24" descr="A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157788"/>
            <a:ext cx="723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A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229225"/>
            <a:ext cx="7207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A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157788"/>
            <a:ext cx="676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A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157788"/>
            <a:ext cx="695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 descr="!cid_00a701c23d68$6f1a8fa0$0100007f@h5s3n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724400"/>
            <a:ext cx="1152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3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animBg="1"/>
      <p:bldP spid="3079" grpId="0"/>
      <p:bldP spid="3080" grpId="0"/>
      <p:bldP spid="3081" grpId="0"/>
      <p:bldP spid="3082" grpId="0" animBg="1"/>
      <p:bldP spid="3084" grpId="0"/>
      <p:bldP spid="3086" grpId="0"/>
      <p:bldP spid="3091" grpId="0"/>
      <p:bldP spid="3093" grpId="0"/>
      <p:bldP spid="3094" grpId="0"/>
      <p:bldP spid="30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trigonometria-110529141407-phpapp01/95/slide-6-728.jpg?1306696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0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>
                <a:latin typeface="Algerian" pitchFamily="82" charset="0"/>
              </a:rPr>
              <a:t>Ejemplos:</a:t>
            </a:r>
            <a:endParaRPr lang="es-ES" smtClean="0">
              <a:latin typeface="Algerian" pitchFamily="82" charset="0"/>
            </a:endParaRPr>
          </a:p>
        </p:txBody>
      </p:sp>
      <p:graphicFrame>
        <p:nvGraphicFramePr>
          <p:cNvPr id="12348" name="Group 60"/>
          <p:cNvGraphicFramePr>
            <a:graphicFrameLocks noGrp="1"/>
          </p:cNvGraphicFramePr>
          <p:nvPr>
            <p:ph type="tbl" idx="1"/>
          </p:nvPr>
        </p:nvGraphicFramePr>
        <p:xfrm>
          <a:off x="1908175" y="4005263"/>
          <a:ext cx="5543550" cy="2607882"/>
        </p:xfrm>
        <a:graphic>
          <a:graphicData uri="http://schemas.openxmlformats.org/drawingml/2006/table">
            <a:tbl>
              <a:tblPr/>
              <a:tblGrid>
                <a:gridCol w="1970088"/>
                <a:gridCol w="1725612"/>
                <a:gridCol w="184785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sen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s-E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kumimoji="0" lang="es-E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kumimoji="0" lang="es-E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4AE"/>
                    </a:solidFill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s-E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kumimoji="0" lang="es-E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4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Csc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kumimoji="0" lang="es-E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4AE"/>
                    </a:solidFill>
                  </a:tcPr>
                </a:tc>
              </a:tr>
            </a:tbl>
          </a:graphicData>
        </a:graphic>
      </p:graphicFrame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5536" y="980728"/>
            <a:ext cx="345638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/>
              <a:t>a= x    b= 8   c= 6</a:t>
            </a:r>
          </a:p>
          <a:p>
            <a:endParaRPr lang="es-ES" sz="1800"/>
          </a:p>
          <a:p>
            <a:r>
              <a:rPr lang="es-ES" sz="1800" b="1">
                <a:solidFill>
                  <a:srgbClr val="FF3300"/>
                </a:solidFill>
              </a:rPr>
              <a:t>Teorema de Pitágoras</a:t>
            </a:r>
          </a:p>
          <a:p>
            <a:r>
              <a:rPr lang="es-ES" sz="1800"/>
              <a:t> </a:t>
            </a:r>
          </a:p>
          <a:p>
            <a:r>
              <a:rPr lang="es-ES" sz="1800"/>
              <a:t>cateto</a:t>
            </a:r>
            <a:r>
              <a:rPr lang="es-ES" sz="1800" baseline="30000"/>
              <a:t>2 </a:t>
            </a:r>
            <a:r>
              <a:rPr lang="es-ES" sz="1800"/>
              <a:t>+ cateto</a:t>
            </a:r>
            <a:r>
              <a:rPr lang="es-ES" sz="1800" baseline="30000"/>
              <a:t>2</a:t>
            </a:r>
            <a:r>
              <a:rPr lang="es-ES" sz="1800"/>
              <a:t> = hip</a:t>
            </a:r>
            <a:r>
              <a:rPr lang="es-ES" sz="1800" baseline="30000"/>
              <a:t>2</a:t>
            </a:r>
          </a:p>
          <a:p>
            <a:endParaRPr lang="es-ES" sz="1800" baseline="30000"/>
          </a:p>
          <a:p>
            <a:r>
              <a:rPr lang="es-ES" sz="1800"/>
              <a:t>a</a:t>
            </a:r>
            <a:r>
              <a:rPr lang="es-ES" sz="1800" baseline="30000"/>
              <a:t>2</a:t>
            </a:r>
            <a:r>
              <a:rPr lang="es-ES" sz="1800"/>
              <a:t> = 8 + 6</a:t>
            </a:r>
          </a:p>
          <a:p>
            <a:r>
              <a:rPr lang="es-ES" sz="1800"/>
              <a:t>a</a:t>
            </a:r>
            <a:r>
              <a:rPr lang="es-ES" sz="1800" baseline="30000"/>
              <a:t>2</a:t>
            </a:r>
            <a:r>
              <a:rPr lang="es-ES" sz="1800"/>
              <a:t> = 64+ 36</a:t>
            </a:r>
          </a:p>
          <a:p>
            <a:r>
              <a:rPr lang="es-ES" sz="1800"/>
              <a:t>a= 10</a:t>
            </a:r>
          </a:p>
        </p:txBody>
      </p:sp>
      <p:pic>
        <p:nvPicPr>
          <p:cNvPr id="12336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412875"/>
            <a:ext cx="31273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49"/>
          <p:cNvSpPr txBox="1">
            <a:spLocks noChangeArrowheads="1"/>
          </p:cNvSpPr>
          <p:nvPr/>
        </p:nvSpPr>
        <p:spPr bwMode="auto">
          <a:xfrm>
            <a:off x="808038" y="30162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/>
              <a:t> </a:t>
            </a:r>
          </a:p>
        </p:txBody>
      </p:sp>
      <p:pic>
        <p:nvPicPr>
          <p:cNvPr id="9236" name="21 Imagen" descr="gif-animado-117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857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>
                <a:latin typeface="Algerian" pitchFamily="82" charset="0"/>
              </a:rPr>
              <a:t>RAZONES TRIGONOMETRICAS.</a:t>
            </a:r>
            <a:endParaRPr lang="es-ES" smtClean="0">
              <a:latin typeface="Algerian" pitchFamily="82" charset="0"/>
            </a:endParaRPr>
          </a:p>
        </p:txBody>
      </p:sp>
      <p:graphicFrame>
        <p:nvGraphicFramePr>
          <p:cNvPr id="10303" name="Group 63"/>
          <p:cNvGraphicFramePr>
            <a:graphicFrameLocks noGrp="1"/>
          </p:cNvGraphicFramePr>
          <p:nvPr>
            <p:ph sz="half" idx="1"/>
          </p:nvPr>
        </p:nvGraphicFramePr>
        <p:xfrm>
          <a:off x="571500" y="3357563"/>
          <a:ext cx="7602565" cy="3090672"/>
        </p:xfrm>
        <a:graphic>
          <a:graphicData uri="http://schemas.openxmlformats.org/drawingml/2006/table">
            <a:tbl>
              <a:tblPr/>
              <a:tblGrid>
                <a:gridCol w="3958921"/>
                <a:gridCol w="3643644"/>
              </a:tblGrid>
              <a:tr h="95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Seno </a:t>
                      </a: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 </a:t>
                      </a:r>
                      <a:r>
                        <a:rPr kumimoji="0" lang="el-GR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s-CL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CATETO OPUESTO </a:t>
                      </a:r>
                      <a:r>
                        <a:rPr kumimoji="0" lang="el-GR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HIPOTENUSA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Coseno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 </a:t>
                      </a:r>
                      <a:r>
                        <a:rPr kumimoji="0" lang="es-CL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CATETO ADYACENTE </a:t>
                      </a:r>
                      <a:r>
                        <a:rPr kumimoji="0" lang="el-GR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endParaRPr kumimoji="0" lang="es-CL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HIPOTENUSA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5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Tangente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Tan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 </a:t>
                      </a:r>
                      <a:r>
                        <a:rPr kumimoji="0" lang="es-CL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CATETO OPUESTO 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CATETO ADYACENTE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Cotangente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Cot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 </a:t>
                      </a:r>
                      <a:r>
                        <a:rPr kumimoji="0" lang="es-CL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CATETO ADYACENTE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CATETO OPUESTO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5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Secante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Sec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 </a:t>
                      </a:r>
                      <a:r>
                        <a:rPr kumimoji="0" lang="es-CL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HIPOTENUSA</a:t>
                      </a:r>
                      <a:endParaRPr kumimoji="0" lang="es-C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CATETO ADYACENTE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Cosecante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Csc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 </a:t>
                      </a:r>
                      <a:r>
                        <a:rPr kumimoji="0" lang="es-CL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HIPOTENUSA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CATETO OPUESTO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pic>
        <p:nvPicPr>
          <p:cNvPr id="1024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357313"/>
            <a:ext cx="3709988" cy="1719262"/>
          </a:xfrm>
        </p:spPr>
      </p:pic>
      <p:pic>
        <p:nvPicPr>
          <p:cNvPr id="8210" name="Picture 65" descr="cabezap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9112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smtClean="0">
                <a:latin typeface="Algerian" pitchFamily="82" charset="0"/>
              </a:rPr>
              <a:t>Razones trigonometricas reciprocas.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08038" y="1720850"/>
            <a:ext cx="1712912" cy="660400"/>
          </a:xfrm>
          <a:prstGeom prst="rect">
            <a:avLst/>
          </a:prstGeom>
          <a:solidFill>
            <a:srgbClr val="33CC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u="sng"/>
              <a:t>    1    </a:t>
            </a:r>
            <a:r>
              <a:rPr lang="es-ES" sz="1800"/>
              <a:t> = sec </a:t>
            </a:r>
            <a:r>
              <a:rPr lang="el-GR" sz="1800"/>
              <a:t>α</a:t>
            </a:r>
            <a:r>
              <a:rPr lang="es-ES" sz="1800"/>
              <a:t> </a:t>
            </a:r>
          </a:p>
          <a:p>
            <a:r>
              <a:rPr lang="es-ES" sz="1800"/>
              <a:t>Cos </a:t>
            </a:r>
            <a:r>
              <a:rPr lang="el-GR" sz="1800"/>
              <a:t>α</a:t>
            </a:r>
            <a:r>
              <a:rPr lang="es-ES" sz="1800"/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27400" y="1720850"/>
            <a:ext cx="1700213" cy="660400"/>
          </a:xfrm>
          <a:prstGeom prst="rect">
            <a:avLst/>
          </a:prstGeom>
          <a:solidFill>
            <a:srgbClr val="33CC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/>
              <a:t> </a:t>
            </a:r>
            <a:r>
              <a:rPr lang="es-ES" sz="1800" u="sng"/>
              <a:t>   1    </a:t>
            </a:r>
            <a:r>
              <a:rPr lang="es-ES" sz="1800"/>
              <a:t> = csc </a:t>
            </a:r>
            <a:r>
              <a:rPr lang="el-GR" sz="1800"/>
              <a:t>α</a:t>
            </a:r>
            <a:r>
              <a:rPr lang="es-ES" sz="1800"/>
              <a:t> </a:t>
            </a:r>
          </a:p>
          <a:p>
            <a:r>
              <a:rPr lang="es-ES" sz="1800"/>
              <a:t>Sen </a:t>
            </a:r>
            <a:r>
              <a:rPr lang="el-GR" sz="1800"/>
              <a:t>α</a:t>
            </a:r>
            <a:r>
              <a:rPr lang="es-ES" sz="1800"/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351588" y="1720850"/>
            <a:ext cx="1598612" cy="660400"/>
          </a:xfrm>
          <a:prstGeom prst="rect">
            <a:avLst/>
          </a:prstGeom>
          <a:solidFill>
            <a:srgbClr val="33CC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u="sng"/>
              <a:t>   1    </a:t>
            </a:r>
            <a:r>
              <a:rPr lang="es-ES" sz="1800"/>
              <a:t>=  cot </a:t>
            </a:r>
            <a:r>
              <a:rPr lang="el-GR" sz="1800"/>
              <a:t>α</a:t>
            </a:r>
            <a:r>
              <a:rPr lang="es-ES" sz="1800"/>
              <a:t> </a:t>
            </a:r>
          </a:p>
          <a:p>
            <a:r>
              <a:rPr lang="es-ES" sz="1800"/>
              <a:t>tan </a:t>
            </a:r>
            <a:r>
              <a:rPr lang="el-GR" sz="1800"/>
              <a:t>α</a:t>
            </a:r>
            <a:r>
              <a:rPr lang="es-ES" sz="1800"/>
              <a:t>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63575" y="2800350"/>
            <a:ext cx="1800225" cy="379413"/>
          </a:xfrm>
          <a:prstGeom prst="rect">
            <a:avLst/>
          </a:prstGeom>
          <a:solidFill>
            <a:srgbClr val="FF00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/>
              <a:t>Cos </a:t>
            </a:r>
            <a:r>
              <a:rPr lang="el-GR" sz="1800"/>
              <a:t>α</a:t>
            </a:r>
            <a:r>
              <a:rPr lang="es-ES" sz="1800"/>
              <a:t> sec </a:t>
            </a:r>
            <a:r>
              <a:rPr lang="el-GR" sz="1800"/>
              <a:t>α</a:t>
            </a:r>
            <a:r>
              <a:rPr lang="es-ES" sz="1800"/>
              <a:t> = 1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255963" y="2873375"/>
            <a:ext cx="1851025" cy="379413"/>
          </a:xfrm>
          <a:prstGeom prst="rect">
            <a:avLst/>
          </a:prstGeom>
          <a:solidFill>
            <a:srgbClr val="FF00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/>
              <a:t>Sen </a:t>
            </a:r>
            <a:r>
              <a:rPr lang="el-GR" sz="1800"/>
              <a:t>α</a:t>
            </a:r>
            <a:r>
              <a:rPr lang="es-ES" sz="1800"/>
              <a:t>  csc </a:t>
            </a:r>
            <a:r>
              <a:rPr lang="el-GR" sz="1800"/>
              <a:t>α</a:t>
            </a:r>
            <a:r>
              <a:rPr lang="es-ES" sz="1800"/>
              <a:t> = 1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280150" y="2800350"/>
            <a:ext cx="1806575" cy="385763"/>
          </a:xfrm>
          <a:prstGeom prst="rect">
            <a:avLst/>
          </a:prstGeom>
          <a:solidFill>
            <a:srgbClr val="FF00FF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/>
              <a:t>Tan </a:t>
            </a:r>
            <a:r>
              <a:rPr lang="el-GR" sz="1800"/>
              <a:t>α</a:t>
            </a:r>
            <a:r>
              <a:rPr lang="es-ES" sz="1800"/>
              <a:t>  cot </a:t>
            </a:r>
            <a:r>
              <a:rPr lang="el-GR" sz="1800"/>
              <a:t>α</a:t>
            </a:r>
            <a:r>
              <a:rPr lang="es-ES" sz="1800"/>
              <a:t> = 1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92138" y="373697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/>
              <a:t>Ejemplos: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68313" y="4292600"/>
            <a:ext cx="198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u="sng"/>
              <a:t>   </a:t>
            </a:r>
            <a:r>
              <a:rPr lang="es-ES" sz="1800" b="1" u="sng"/>
              <a:t>1</a:t>
            </a:r>
            <a:r>
              <a:rPr lang="es-ES" sz="1800" b="1"/>
              <a:t>        = sec 30º</a:t>
            </a:r>
          </a:p>
          <a:p>
            <a:r>
              <a:rPr lang="es-ES" sz="1800" b="1"/>
              <a:t>Cos 30º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555875" y="4365625"/>
            <a:ext cx="199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b="1"/>
              <a:t>Csc 60º = </a:t>
            </a:r>
            <a:r>
              <a:rPr lang="es-ES" sz="1800" b="1" u="sng"/>
              <a:t>    1     </a:t>
            </a:r>
          </a:p>
          <a:p>
            <a:r>
              <a:rPr lang="es-ES" sz="1800" b="1"/>
              <a:t>                sen 60º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859338" y="4365625"/>
            <a:ext cx="214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s-ES" sz="1800" b="1"/>
              <a:t>Tan 45º =    </a:t>
            </a:r>
            <a:r>
              <a:rPr lang="es-ES" sz="1800" b="1" u="sng"/>
              <a:t>    1     </a:t>
            </a:r>
            <a:endParaRPr lang="es-ES" sz="1800" b="1"/>
          </a:p>
          <a:p>
            <a:pPr algn="just"/>
            <a:r>
              <a:rPr lang="es-ES" sz="1800" b="1"/>
              <a:t>                cos 45º</a:t>
            </a:r>
          </a:p>
        </p:txBody>
      </p:sp>
      <p:pic>
        <p:nvPicPr>
          <p:cNvPr id="14361" name="Picture 25" descr="profess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76700"/>
            <a:ext cx="18748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55" grpId="0" animBg="1"/>
      <p:bldP spid="14356" grpId="0" animBg="1"/>
      <p:bldP spid="14357" grpId="0"/>
      <p:bldP spid="14358" grpId="0"/>
      <p:bldP spid="14359" grpId="0"/>
      <p:bldP spid="14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484784"/>
            <a:ext cx="29523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smtClean="0"/>
              <a:t>Calcula la altura de un árbol que a una distancia de 10 m se ve bajo un</a:t>
            </a:r>
          </a:p>
          <a:p>
            <a:r>
              <a:rPr lang="es-CO" sz="2800" smtClean="0"/>
              <a:t>ángulo de 30º</a:t>
            </a:r>
            <a:r>
              <a:rPr lang="es-CO" sz="3200" smtClean="0"/>
              <a:t>.</a:t>
            </a:r>
            <a:endParaRPr lang="es-CO" sz="320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110" y="1412776"/>
            <a:ext cx="516435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843808" y="332656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mtClean="0">
                <a:solidFill>
                  <a:srgbClr val="C00000"/>
                </a:solidFill>
              </a:rPr>
              <a:t>Problemas</a:t>
            </a:r>
            <a:endParaRPr lang="es-CO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51920" y="836712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smtClean="0"/>
              <a:t>Calcula x</a:t>
            </a:r>
            <a:endParaRPr lang="es-CO" sz="400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6254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949943" cy="42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843808" y="548680"/>
            <a:ext cx="3126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smtClean="0"/>
              <a:t>Calcula</a:t>
            </a:r>
            <a:r>
              <a:rPr lang="es-CO" smtClean="0"/>
              <a:t> </a:t>
            </a:r>
            <a:r>
              <a:rPr lang="es-CO" smtClean="0"/>
              <a:t> </a:t>
            </a:r>
            <a:r>
              <a:rPr lang="es-CO" sz="3600" smtClean="0"/>
              <a:t>x </a:t>
            </a:r>
            <a:r>
              <a:rPr lang="es-CO" sz="3600" smtClean="0"/>
              <a:t>e y:</a:t>
            </a:r>
            <a:endParaRPr lang="es-CO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>
                <a:latin typeface="Algerian" pitchFamily="82" charset="0"/>
              </a:rPr>
              <a:t>Trigonometría:</a:t>
            </a:r>
            <a:endParaRPr lang="en-US" dirty="0" smtClean="0">
              <a:latin typeface="Algerian" pitchFamily="8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3413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CL" sz="1600" smtClean="0"/>
              <a:t>La trigonometría es la rama de las matemáticas cuyo significado etimológico es “la medición de los triángulos”.</a:t>
            </a:r>
          </a:p>
          <a:p>
            <a:pPr eaLnBrk="1" hangingPunct="1">
              <a:lnSpc>
                <a:spcPct val="150000"/>
              </a:lnSpc>
            </a:pPr>
            <a:endParaRPr lang="es-CL" sz="1600" smtClean="0"/>
          </a:p>
          <a:p>
            <a:pPr eaLnBrk="1" hangingPunct="1">
              <a:lnSpc>
                <a:spcPct val="150000"/>
              </a:lnSpc>
            </a:pPr>
            <a:r>
              <a:rPr lang="es-CL" sz="1600" smtClean="0"/>
              <a:t>Es la rama de las matemáticas que estudia la relación entre los ángulos y los lados del triangulo.</a:t>
            </a:r>
          </a:p>
          <a:p>
            <a:pPr eaLnBrk="1" hangingPunct="1">
              <a:lnSpc>
                <a:spcPct val="150000"/>
              </a:lnSpc>
            </a:pPr>
            <a:endParaRPr lang="es-CL" sz="1600" smtClean="0"/>
          </a:p>
          <a:p>
            <a:pPr eaLnBrk="1" hangingPunct="1">
              <a:lnSpc>
                <a:spcPct val="150000"/>
              </a:lnSpc>
            </a:pPr>
            <a:r>
              <a:rPr lang="es-CL" sz="1600" smtClean="0"/>
              <a:t>En términos generales es el estudio de las funciones seno, coseno, tangente, cotangente, secante, cosecante. Que son aplicadas en todos aquellos ámbitos en los que se requieren medidas de precisión.</a:t>
            </a:r>
            <a:endParaRPr lang="en-US" sz="1600" dirty="0" smtClean="0"/>
          </a:p>
        </p:txBody>
      </p:sp>
      <p:pic>
        <p:nvPicPr>
          <p:cNvPr id="5124" name="5 Imagen" descr="gif-animado-78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86313"/>
            <a:ext cx="10715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88"/>
            <a:ext cx="9088694" cy="68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842"/>
            <a:ext cx="9144000" cy="724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424"/>
            <a:ext cx="9143999" cy="70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8460432" cy="1196752"/>
          </a:xfrm>
        </p:spPr>
        <p:txBody>
          <a:bodyPr/>
          <a:lstStyle/>
          <a:p>
            <a:r>
              <a:rPr lang="es-CO" sz="3200" b="1">
                <a:solidFill>
                  <a:srgbClr val="FF0000"/>
                </a:solidFill>
              </a:rPr>
              <a:t>ORIGEN DE LA TRIGONOMETRÍA</a:t>
            </a:r>
            <a:endParaRPr lang="es-CO" sz="320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5472608" cy="5328592"/>
          </a:xfrm>
        </p:spPr>
        <p:txBody>
          <a:bodyPr>
            <a:noAutofit/>
          </a:bodyPr>
          <a:lstStyle/>
          <a:p>
            <a:pPr algn="just"/>
            <a:r>
              <a:rPr lang="es-CO" sz="2400" b="1"/>
              <a:t>La </a:t>
            </a:r>
            <a:r>
              <a:rPr lang="es-CO" sz="2400" b="1" smtClean="0"/>
              <a:t>agrimensura, la navegación y la astronomia </a:t>
            </a:r>
            <a:r>
              <a:rPr lang="es-CO" sz="2400" b="1"/>
              <a:t>son prácticas que, desde sus orígenes, han requerido el cálculo de distancias cuya medición directa no resultaba </a:t>
            </a:r>
            <a:r>
              <a:rPr lang="es-CO" sz="2400" b="1" smtClean="0"/>
              <a:t>posible.</a:t>
            </a:r>
            <a:endParaRPr lang="es-CO" sz="2400" b="1" smtClean="0"/>
          </a:p>
          <a:p>
            <a:pPr algn="just"/>
            <a:r>
              <a:rPr lang="es-CO" sz="2400" b="1"/>
              <a:t>La distancia desde un punto situado al pie de una montaña hasta su cima, por ejemplo, o desde una embarcación hasta un determinado punto de la costa, o la que separa dos astros, pueden resultar inaccesibles a la medición </a:t>
            </a:r>
            <a:r>
              <a:rPr lang="es-CO" sz="2400" b="1" smtClean="0"/>
              <a:t>directa.</a:t>
            </a:r>
          </a:p>
          <a:p>
            <a:endParaRPr lang="es-CO" sz="2000" b="1"/>
          </a:p>
          <a:p>
            <a:endParaRPr lang="es-CO" sz="2000"/>
          </a:p>
        </p:txBody>
      </p:sp>
      <p:pic>
        <p:nvPicPr>
          <p:cNvPr id="5" name="4 Imagen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3648" y="980728"/>
            <a:ext cx="2939053" cy="1872208"/>
          </a:xfrm>
          <a:prstGeom prst="rect">
            <a:avLst/>
          </a:prstGeom>
        </p:spPr>
      </p:pic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450" y="3861048"/>
            <a:ext cx="32575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>
                <a:solidFill>
                  <a:srgbClr val="FF0000"/>
                </a:solidFill>
              </a:rPr>
              <a:t>Aporte de la trigonometría</a:t>
            </a:r>
            <a:endParaRPr lang="es-CO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4353347"/>
          </a:xfrm>
        </p:spPr>
        <p:txBody>
          <a:bodyPr/>
          <a:lstStyle/>
          <a:p>
            <a:pPr algn="just"/>
            <a:r>
              <a:rPr lang="es-CO" sz="2800" b="1" smtClean="0"/>
              <a:t>Para resolver este problema, los antiguos babilonios recurrieron ya a la trigonometría; es decir, a una serie de procedimientos que permiten poner en relación las medidas de los lados de un triángulo con las medidas de sus ángulos.</a:t>
            </a:r>
          </a:p>
          <a:p>
            <a:pPr algn="just"/>
            <a:endParaRPr lang="es-CO" sz="2800" b="1" smtClean="0"/>
          </a:p>
          <a:p>
            <a:endParaRPr lang="es-CO" sz="280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1563" y="3904245"/>
            <a:ext cx="461850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527"/>
            <a:ext cx="9144000" cy="671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lide-4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8012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468</Words>
  <Application>Microsoft Office PowerPoint</Application>
  <PresentationFormat>Presentación en pantalla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Diseño predeterminado</vt:lpstr>
      <vt:lpstr>Equation</vt:lpstr>
      <vt:lpstr>Diapositiva 1</vt:lpstr>
      <vt:lpstr>Trigonometría:</vt:lpstr>
      <vt:lpstr>Diapositiva 3</vt:lpstr>
      <vt:lpstr>Diapositiva 4</vt:lpstr>
      <vt:lpstr>Diapositiva 5</vt:lpstr>
      <vt:lpstr>ORIGEN DE LA TRIGONOMETRÍA</vt:lpstr>
      <vt:lpstr>Aporte de la trigonometría</vt:lpstr>
      <vt:lpstr>Diapositiva 8</vt:lpstr>
      <vt:lpstr>Diapositiva 9</vt:lpstr>
      <vt:lpstr>TEOREMA DE PITAGORAS</vt:lpstr>
      <vt:lpstr>EJEMPLO</vt:lpstr>
      <vt:lpstr>Diapositiva 12</vt:lpstr>
      <vt:lpstr>Ejemplos:</vt:lpstr>
      <vt:lpstr>RAZONES TRIGONOMETRICAS.</vt:lpstr>
      <vt:lpstr>Razones trigonometricas reciprocas.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TRIGONOMETRÍA</dc:title>
  <dc:creator>Sandra Isabel</dc:creator>
  <cp:lastModifiedBy>Sandra Isabel</cp:lastModifiedBy>
  <cp:revision>21</cp:revision>
  <dcterms:created xsi:type="dcterms:W3CDTF">2013-05-19T23:47:04Z</dcterms:created>
  <dcterms:modified xsi:type="dcterms:W3CDTF">2013-05-20T03:54:55Z</dcterms:modified>
</cp:coreProperties>
</file>